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
  </p:notesMasterIdLst>
  <p:sldIdLst>
    <p:sldId id="256" r:id="rId2"/>
    <p:sldId id="257" r:id="rId3"/>
    <p:sldId id="259" r:id="rId4"/>
  </p:sldIdLst>
  <p:sldSz cx="14039850" cy="35999738"/>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5E"/>
    <a:srgbClr val="E6F7FE"/>
    <a:srgbClr val="223D65"/>
    <a:srgbClr val="000000"/>
    <a:srgbClr val="B8E8FB"/>
    <a:srgbClr val="AAFFFF"/>
    <a:srgbClr val="85CFAA"/>
    <a:srgbClr val="971B63"/>
    <a:srgbClr val="88D3C8"/>
    <a:srgbClr val="8D9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p:scale>
          <a:sx n="132" d="100"/>
          <a:sy n="132" d="100"/>
        </p:scale>
        <p:origin x="3944" y="-13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C4F7B029-9CE4-4754-BD1D-437FA99CEF9F}" type="datetimeFigureOut">
              <a:rPr lang="nb-NO" smtClean="0"/>
              <a:t>14.09.2021</a:t>
            </a:fld>
            <a:endParaRPr lang="nb-NO"/>
          </a:p>
        </p:txBody>
      </p:sp>
      <p:sp>
        <p:nvSpPr>
          <p:cNvPr id="4" name="Plassholder for lysbilde 3"/>
          <p:cNvSpPr>
            <a:spLocks noGrp="1" noRot="1" noChangeAspect="1"/>
          </p:cNvSpPr>
          <p:nvPr>
            <p:ph type="sldImg" idx="2"/>
          </p:nvPr>
        </p:nvSpPr>
        <p:spPr>
          <a:xfrm>
            <a:off x="2747963" y="1243013"/>
            <a:ext cx="1309687" cy="33559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3F278740-219E-4C4D-8D0F-6F6022175BF6}" type="slidenum">
              <a:rPr lang="nb-NO" smtClean="0"/>
              <a:t>‹#›</a:t>
            </a:fld>
            <a:endParaRPr lang="nb-NO"/>
          </a:p>
        </p:txBody>
      </p:sp>
    </p:spTree>
    <p:extLst>
      <p:ext uri="{BB962C8B-B14F-4D97-AF65-F5344CB8AC3E}">
        <p14:creationId xmlns:p14="http://schemas.microsoft.com/office/powerpoint/2010/main" val="368525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747963" y="1243013"/>
            <a:ext cx="1309687" cy="3355975"/>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F278740-219E-4C4D-8D0F-6F6022175BF6}" type="slidenum">
              <a:rPr lang="nb-NO" smtClean="0"/>
              <a:t>1</a:t>
            </a:fld>
            <a:endParaRPr lang="nb-NO"/>
          </a:p>
        </p:txBody>
      </p:sp>
    </p:spTree>
    <p:extLst>
      <p:ext uri="{BB962C8B-B14F-4D97-AF65-F5344CB8AC3E}">
        <p14:creationId xmlns:p14="http://schemas.microsoft.com/office/powerpoint/2010/main" val="63682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747963" y="1243013"/>
            <a:ext cx="1309687" cy="3355975"/>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F278740-219E-4C4D-8D0F-6F6022175BF6}" type="slidenum">
              <a:rPr lang="nb-NO" smtClean="0"/>
              <a:t>2</a:t>
            </a:fld>
            <a:endParaRPr lang="nb-NO"/>
          </a:p>
        </p:txBody>
      </p:sp>
    </p:spTree>
    <p:extLst>
      <p:ext uri="{BB962C8B-B14F-4D97-AF65-F5344CB8AC3E}">
        <p14:creationId xmlns:p14="http://schemas.microsoft.com/office/powerpoint/2010/main" val="85497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747963" y="1243013"/>
            <a:ext cx="1309687" cy="3355975"/>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F278740-219E-4C4D-8D0F-6F6022175BF6}" type="slidenum">
              <a:rPr lang="nb-NO" smtClean="0"/>
              <a:t>3</a:t>
            </a:fld>
            <a:endParaRPr lang="nb-NO"/>
          </a:p>
        </p:txBody>
      </p:sp>
    </p:spTree>
    <p:extLst>
      <p:ext uri="{BB962C8B-B14F-4D97-AF65-F5344CB8AC3E}">
        <p14:creationId xmlns:p14="http://schemas.microsoft.com/office/powerpoint/2010/main" val="260386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052989" y="5891626"/>
            <a:ext cx="11933873" cy="12533242"/>
          </a:xfrm>
        </p:spPr>
        <p:txBody>
          <a:bodyPr anchor="b"/>
          <a:lstStyle>
            <a:lvl1pPr algn="ctr">
              <a:defRPr sz="9212"/>
            </a:lvl1pPr>
          </a:lstStyle>
          <a:p>
            <a:r>
              <a:rPr lang="nb-NO"/>
              <a:t>Klikk for å redigere tittelstil</a:t>
            </a:r>
            <a:endParaRPr lang="en-US" dirty="0"/>
          </a:p>
        </p:txBody>
      </p:sp>
      <p:sp>
        <p:nvSpPr>
          <p:cNvPr id="3" name="Subtitle 2"/>
          <p:cNvSpPr>
            <a:spLocks noGrp="1"/>
          </p:cNvSpPr>
          <p:nvPr>
            <p:ph type="subTitle" idx="1"/>
          </p:nvPr>
        </p:nvSpPr>
        <p:spPr>
          <a:xfrm>
            <a:off x="1754981" y="18908198"/>
            <a:ext cx="10529888" cy="8691601"/>
          </a:xfrm>
        </p:spPr>
        <p:txBody>
          <a:bodyPr/>
          <a:lstStyle>
            <a:lvl1pPr marL="0" indent="0" algn="ctr">
              <a:buNone/>
              <a:defRPr sz="3685"/>
            </a:lvl1pPr>
            <a:lvl2pPr marL="701985" indent="0" algn="ctr">
              <a:buNone/>
              <a:defRPr sz="3071"/>
            </a:lvl2pPr>
            <a:lvl3pPr marL="1403970" indent="0" algn="ctr">
              <a:buNone/>
              <a:defRPr sz="2764"/>
            </a:lvl3pPr>
            <a:lvl4pPr marL="2105955" indent="0" algn="ctr">
              <a:buNone/>
              <a:defRPr sz="2457"/>
            </a:lvl4pPr>
            <a:lvl5pPr marL="2807940" indent="0" algn="ctr">
              <a:buNone/>
              <a:defRPr sz="2457"/>
            </a:lvl5pPr>
            <a:lvl6pPr marL="3509924" indent="0" algn="ctr">
              <a:buNone/>
              <a:defRPr sz="2457"/>
            </a:lvl6pPr>
            <a:lvl7pPr marL="4211909" indent="0" algn="ctr">
              <a:buNone/>
              <a:defRPr sz="2457"/>
            </a:lvl7pPr>
            <a:lvl8pPr marL="4913894" indent="0" algn="ctr">
              <a:buNone/>
              <a:defRPr sz="2457"/>
            </a:lvl8pPr>
            <a:lvl9pPr marL="5615879" indent="0" algn="ctr">
              <a:buNone/>
              <a:defRPr sz="2457"/>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E0EFB710-3003-4C42-86A1-7128D0C57C49}" type="datetimeFigureOut">
              <a:rPr lang="nb-NO" smtClean="0"/>
              <a:t>14.09.2021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6120A7C-6CFA-41FF-B32D-51A8670DC967}" type="slidenum">
              <a:rPr lang="nb-NO" smtClean="0"/>
              <a:t>‹#›</a:t>
            </a:fld>
            <a:endParaRPr lang="nb-NO"/>
          </a:p>
        </p:txBody>
      </p:sp>
    </p:spTree>
    <p:extLst>
      <p:ext uri="{BB962C8B-B14F-4D97-AF65-F5344CB8AC3E}">
        <p14:creationId xmlns:p14="http://schemas.microsoft.com/office/powerpoint/2010/main" val="424508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0EFB710-3003-4C42-86A1-7128D0C57C49}" type="datetimeFigureOut">
              <a:rPr lang="nb-NO" smtClean="0"/>
              <a:t>14.09.2021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6120A7C-6CFA-41FF-B32D-51A8670DC967}" type="slidenum">
              <a:rPr lang="nb-NO" smtClean="0"/>
              <a:t>‹#›</a:t>
            </a:fld>
            <a:endParaRPr lang="nb-NO"/>
          </a:p>
        </p:txBody>
      </p:sp>
    </p:spTree>
    <p:extLst>
      <p:ext uri="{BB962C8B-B14F-4D97-AF65-F5344CB8AC3E}">
        <p14:creationId xmlns:p14="http://schemas.microsoft.com/office/powerpoint/2010/main" val="216584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7268" y="1916653"/>
            <a:ext cx="3027343" cy="30508114"/>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965240" y="1916653"/>
            <a:ext cx="8906530" cy="3050811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0EFB710-3003-4C42-86A1-7128D0C57C49}" type="datetimeFigureOut">
              <a:rPr lang="nb-NO" smtClean="0"/>
              <a:t>14.09.2021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6120A7C-6CFA-41FF-B32D-51A8670DC967}" type="slidenum">
              <a:rPr lang="nb-NO" smtClean="0"/>
              <a:t>‹#›</a:t>
            </a:fld>
            <a:endParaRPr lang="nb-NO"/>
          </a:p>
        </p:txBody>
      </p:sp>
    </p:spTree>
    <p:extLst>
      <p:ext uri="{BB962C8B-B14F-4D97-AF65-F5344CB8AC3E}">
        <p14:creationId xmlns:p14="http://schemas.microsoft.com/office/powerpoint/2010/main" val="289157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0EFB710-3003-4C42-86A1-7128D0C57C49}" type="datetimeFigureOut">
              <a:rPr lang="nb-NO" smtClean="0"/>
              <a:t>14.09.2021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6120A7C-6CFA-41FF-B32D-51A8670DC967}" type="slidenum">
              <a:rPr lang="nb-NO" smtClean="0"/>
              <a:t>‹#›</a:t>
            </a:fld>
            <a:endParaRPr lang="nb-NO"/>
          </a:p>
        </p:txBody>
      </p:sp>
    </p:spTree>
    <p:extLst>
      <p:ext uri="{BB962C8B-B14F-4D97-AF65-F5344CB8AC3E}">
        <p14:creationId xmlns:p14="http://schemas.microsoft.com/office/powerpoint/2010/main" val="306882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957928" y="8974945"/>
            <a:ext cx="12109371" cy="14974888"/>
          </a:xfrm>
        </p:spPr>
        <p:txBody>
          <a:bodyPr anchor="b"/>
          <a:lstStyle>
            <a:lvl1pPr>
              <a:defRPr sz="9212"/>
            </a:lvl1pPr>
          </a:lstStyle>
          <a:p>
            <a:r>
              <a:rPr lang="nb-NO"/>
              <a:t>Klikk for å redigere tittelstil</a:t>
            </a:r>
            <a:endParaRPr lang="en-US" dirty="0"/>
          </a:p>
        </p:txBody>
      </p:sp>
      <p:sp>
        <p:nvSpPr>
          <p:cNvPr id="3" name="Text Placeholder 2"/>
          <p:cNvSpPr>
            <a:spLocks noGrp="1"/>
          </p:cNvSpPr>
          <p:nvPr>
            <p:ph type="body" idx="1"/>
          </p:nvPr>
        </p:nvSpPr>
        <p:spPr>
          <a:xfrm>
            <a:off x="957928" y="24091502"/>
            <a:ext cx="12109371" cy="7874940"/>
          </a:xfrm>
        </p:spPr>
        <p:txBody>
          <a:bodyPr/>
          <a:lstStyle>
            <a:lvl1pPr marL="0" indent="0">
              <a:buNone/>
              <a:defRPr sz="3685">
                <a:solidFill>
                  <a:schemeClr val="tx1"/>
                </a:solidFill>
              </a:defRPr>
            </a:lvl1pPr>
            <a:lvl2pPr marL="701985" indent="0">
              <a:buNone/>
              <a:defRPr sz="3071">
                <a:solidFill>
                  <a:schemeClr val="tx1">
                    <a:tint val="75000"/>
                  </a:schemeClr>
                </a:solidFill>
              </a:defRPr>
            </a:lvl2pPr>
            <a:lvl3pPr marL="1403970" indent="0">
              <a:buNone/>
              <a:defRPr sz="2764">
                <a:solidFill>
                  <a:schemeClr val="tx1">
                    <a:tint val="75000"/>
                  </a:schemeClr>
                </a:solidFill>
              </a:defRPr>
            </a:lvl3pPr>
            <a:lvl4pPr marL="2105955" indent="0">
              <a:buNone/>
              <a:defRPr sz="2457">
                <a:solidFill>
                  <a:schemeClr val="tx1">
                    <a:tint val="75000"/>
                  </a:schemeClr>
                </a:solidFill>
              </a:defRPr>
            </a:lvl4pPr>
            <a:lvl5pPr marL="2807940" indent="0">
              <a:buNone/>
              <a:defRPr sz="2457">
                <a:solidFill>
                  <a:schemeClr val="tx1">
                    <a:tint val="75000"/>
                  </a:schemeClr>
                </a:solidFill>
              </a:defRPr>
            </a:lvl5pPr>
            <a:lvl6pPr marL="3509924" indent="0">
              <a:buNone/>
              <a:defRPr sz="2457">
                <a:solidFill>
                  <a:schemeClr val="tx1">
                    <a:tint val="75000"/>
                  </a:schemeClr>
                </a:solidFill>
              </a:defRPr>
            </a:lvl6pPr>
            <a:lvl7pPr marL="4211909" indent="0">
              <a:buNone/>
              <a:defRPr sz="2457">
                <a:solidFill>
                  <a:schemeClr val="tx1">
                    <a:tint val="75000"/>
                  </a:schemeClr>
                </a:solidFill>
              </a:defRPr>
            </a:lvl7pPr>
            <a:lvl8pPr marL="4913894" indent="0">
              <a:buNone/>
              <a:defRPr sz="2457">
                <a:solidFill>
                  <a:schemeClr val="tx1">
                    <a:tint val="75000"/>
                  </a:schemeClr>
                </a:solidFill>
              </a:defRPr>
            </a:lvl8pPr>
            <a:lvl9pPr marL="5615879" indent="0">
              <a:buNone/>
              <a:defRPr sz="2457">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E0EFB710-3003-4C42-86A1-7128D0C57C49}" type="datetimeFigureOut">
              <a:rPr lang="nb-NO" smtClean="0"/>
              <a:t>14.09.2021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6120A7C-6CFA-41FF-B32D-51A8670DC967}" type="slidenum">
              <a:rPr lang="nb-NO" smtClean="0"/>
              <a:t>‹#›</a:t>
            </a:fld>
            <a:endParaRPr lang="nb-NO"/>
          </a:p>
        </p:txBody>
      </p:sp>
    </p:spTree>
    <p:extLst>
      <p:ext uri="{BB962C8B-B14F-4D97-AF65-F5344CB8AC3E}">
        <p14:creationId xmlns:p14="http://schemas.microsoft.com/office/powerpoint/2010/main" val="325929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965240" y="9583264"/>
            <a:ext cx="5966936" cy="228415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7107674" y="9583264"/>
            <a:ext cx="5966936" cy="228415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E0EFB710-3003-4C42-86A1-7128D0C57C49}" type="datetimeFigureOut">
              <a:rPr lang="nb-NO" smtClean="0"/>
              <a:t>14.09.2021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6120A7C-6CFA-41FF-B32D-51A8670DC967}" type="slidenum">
              <a:rPr lang="nb-NO" smtClean="0"/>
              <a:t>‹#›</a:t>
            </a:fld>
            <a:endParaRPr lang="nb-NO"/>
          </a:p>
        </p:txBody>
      </p:sp>
    </p:spTree>
    <p:extLst>
      <p:ext uri="{BB962C8B-B14F-4D97-AF65-F5344CB8AC3E}">
        <p14:creationId xmlns:p14="http://schemas.microsoft.com/office/powerpoint/2010/main" val="252719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967068" y="1916661"/>
            <a:ext cx="12109371" cy="6958285"/>
          </a:xfrm>
        </p:spPr>
        <p:txBody>
          <a:bodyPr/>
          <a:lstStyle/>
          <a:p>
            <a:r>
              <a:rPr lang="nb-NO"/>
              <a:t>Klikk for å redigere tittelstil</a:t>
            </a:r>
            <a:endParaRPr lang="en-US" dirty="0"/>
          </a:p>
        </p:txBody>
      </p:sp>
      <p:sp>
        <p:nvSpPr>
          <p:cNvPr id="3" name="Text Placeholder 2"/>
          <p:cNvSpPr>
            <a:spLocks noGrp="1"/>
          </p:cNvSpPr>
          <p:nvPr>
            <p:ph type="body" idx="1"/>
          </p:nvPr>
        </p:nvSpPr>
        <p:spPr>
          <a:xfrm>
            <a:off x="967070" y="8824938"/>
            <a:ext cx="5939514" cy="4324966"/>
          </a:xfrm>
        </p:spPr>
        <p:txBody>
          <a:bodyPr anchor="b"/>
          <a:lstStyle>
            <a:lvl1pPr marL="0" indent="0">
              <a:buNone/>
              <a:defRPr sz="3685" b="1"/>
            </a:lvl1pPr>
            <a:lvl2pPr marL="701985" indent="0">
              <a:buNone/>
              <a:defRPr sz="3071" b="1"/>
            </a:lvl2pPr>
            <a:lvl3pPr marL="1403970" indent="0">
              <a:buNone/>
              <a:defRPr sz="2764" b="1"/>
            </a:lvl3pPr>
            <a:lvl4pPr marL="2105955" indent="0">
              <a:buNone/>
              <a:defRPr sz="2457" b="1"/>
            </a:lvl4pPr>
            <a:lvl5pPr marL="2807940" indent="0">
              <a:buNone/>
              <a:defRPr sz="2457" b="1"/>
            </a:lvl5pPr>
            <a:lvl6pPr marL="3509924" indent="0">
              <a:buNone/>
              <a:defRPr sz="2457" b="1"/>
            </a:lvl6pPr>
            <a:lvl7pPr marL="4211909" indent="0">
              <a:buNone/>
              <a:defRPr sz="2457" b="1"/>
            </a:lvl7pPr>
            <a:lvl8pPr marL="4913894" indent="0">
              <a:buNone/>
              <a:defRPr sz="2457" b="1"/>
            </a:lvl8pPr>
            <a:lvl9pPr marL="5615879" indent="0">
              <a:buNone/>
              <a:defRPr sz="2457" b="1"/>
            </a:lvl9pPr>
          </a:lstStyle>
          <a:p>
            <a:pPr lvl="0"/>
            <a:r>
              <a:rPr lang="nb-NO"/>
              <a:t>Klikk for å redigere tekststiler i malen</a:t>
            </a:r>
          </a:p>
        </p:txBody>
      </p:sp>
      <p:sp>
        <p:nvSpPr>
          <p:cNvPr id="4" name="Content Placeholder 3"/>
          <p:cNvSpPr>
            <a:spLocks noGrp="1"/>
          </p:cNvSpPr>
          <p:nvPr>
            <p:ph sz="half" idx="2"/>
          </p:nvPr>
        </p:nvSpPr>
        <p:spPr>
          <a:xfrm>
            <a:off x="967070" y="13149904"/>
            <a:ext cx="5939514" cy="1934152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7107675" y="8824938"/>
            <a:ext cx="5968765" cy="4324966"/>
          </a:xfrm>
        </p:spPr>
        <p:txBody>
          <a:bodyPr anchor="b"/>
          <a:lstStyle>
            <a:lvl1pPr marL="0" indent="0">
              <a:buNone/>
              <a:defRPr sz="3685" b="1"/>
            </a:lvl1pPr>
            <a:lvl2pPr marL="701985" indent="0">
              <a:buNone/>
              <a:defRPr sz="3071" b="1"/>
            </a:lvl2pPr>
            <a:lvl3pPr marL="1403970" indent="0">
              <a:buNone/>
              <a:defRPr sz="2764" b="1"/>
            </a:lvl3pPr>
            <a:lvl4pPr marL="2105955" indent="0">
              <a:buNone/>
              <a:defRPr sz="2457" b="1"/>
            </a:lvl4pPr>
            <a:lvl5pPr marL="2807940" indent="0">
              <a:buNone/>
              <a:defRPr sz="2457" b="1"/>
            </a:lvl5pPr>
            <a:lvl6pPr marL="3509924" indent="0">
              <a:buNone/>
              <a:defRPr sz="2457" b="1"/>
            </a:lvl6pPr>
            <a:lvl7pPr marL="4211909" indent="0">
              <a:buNone/>
              <a:defRPr sz="2457" b="1"/>
            </a:lvl7pPr>
            <a:lvl8pPr marL="4913894" indent="0">
              <a:buNone/>
              <a:defRPr sz="2457" b="1"/>
            </a:lvl8pPr>
            <a:lvl9pPr marL="5615879" indent="0">
              <a:buNone/>
              <a:defRPr sz="2457" b="1"/>
            </a:lvl9pPr>
          </a:lstStyle>
          <a:p>
            <a:pPr lvl="0"/>
            <a:r>
              <a:rPr lang="nb-NO"/>
              <a:t>Klikk for å redigere tekststiler i malen</a:t>
            </a:r>
          </a:p>
        </p:txBody>
      </p:sp>
      <p:sp>
        <p:nvSpPr>
          <p:cNvPr id="6" name="Content Placeholder 5"/>
          <p:cNvSpPr>
            <a:spLocks noGrp="1"/>
          </p:cNvSpPr>
          <p:nvPr>
            <p:ph sz="quarter" idx="4"/>
          </p:nvPr>
        </p:nvSpPr>
        <p:spPr>
          <a:xfrm>
            <a:off x="7107675" y="13149904"/>
            <a:ext cx="5968765" cy="1934152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E0EFB710-3003-4C42-86A1-7128D0C57C49}" type="datetimeFigureOut">
              <a:rPr lang="nb-NO" smtClean="0"/>
              <a:t>14.09.2021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06120A7C-6CFA-41FF-B32D-51A8670DC967}" type="slidenum">
              <a:rPr lang="nb-NO" smtClean="0"/>
              <a:t>‹#›</a:t>
            </a:fld>
            <a:endParaRPr lang="nb-NO"/>
          </a:p>
        </p:txBody>
      </p:sp>
    </p:spTree>
    <p:extLst>
      <p:ext uri="{BB962C8B-B14F-4D97-AF65-F5344CB8AC3E}">
        <p14:creationId xmlns:p14="http://schemas.microsoft.com/office/powerpoint/2010/main" val="166702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E0EFB710-3003-4C42-86A1-7128D0C57C49}" type="datetimeFigureOut">
              <a:rPr lang="nb-NO" smtClean="0"/>
              <a:t>14.09.2021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6120A7C-6CFA-41FF-B32D-51A8670DC967}" type="slidenum">
              <a:rPr lang="nb-NO" smtClean="0"/>
              <a:t>‹#›</a:t>
            </a:fld>
            <a:endParaRPr lang="nb-NO"/>
          </a:p>
        </p:txBody>
      </p:sp>
    </p:spTree>
    <p:extLst>
      <p:ext uri="{BB962C8B-B14F-4D97-AF65-F5344CB8AC3E}">
        <p14:creationId xmlns:p14="http://schemas.microsoft.com/office/powerpoint/2010/main" val="350704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FB710-3003-4C42-86A1-7128D0C57C49}" type="datetimeFigureOut">
              <a:rPr lang="nb-NO" smtClean="0"/>
              <a:t>14.09.2021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06120A7C-6CFA-41FF-B32D-51A8670DC967}" type="slidenum">
              <a:rPr lang="nb-NO" smtClean="0"/>
              <a:t>‹#›</a:t>
            </a:fld>
            <a:endParaRPr lang="nb-NO"/>
          </a:p>
        </p:txBody>
      </p:sp>
    </p:spTree>
    <p:extLst>
      <p:ext uri="{BB962C8B-B14F-4D97-AF65-F5344CB8AC3E}">
        <p14:creationId xmlns:p14="http://schemas.microsoft.com/office/powerpoint/2010/main" val="4735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967068" y="2399982"/>
            <a:ext cx="4528217" cy="8399939"/>
          </a:xfrm>
        </p:spPr>
        <p:txBody>
          <a:bodyPr anchor="b"/>
          <a:lstStyle>
            <a:lvl1pPr>
              <a:defRPr sz="4913"/>
            </a:lvl1pPr>
          </a:lstStyle>
          <a:p>
            <a:r>
              <a:rPr lang="nb-NO"/>
              <a:t>Klikk for å redigere tittelstil</a:t>
            </a:r>
            <a:endParaRPr lang="en-US" dirty="0"/>
          </a:p>
        </p:txBody>
      </p:sp>
      <p:sp>
        <p:nvSpPr>
          <p:cNvPr id="3" name="Content Placeholder 2"/>
          <p:cNvSpPr>
            <a:spLocks noGrp="1"/>
          </p:cNvSpPr>
          <p:nvPr>
            <p:ph idx="1"/>
          </p:nvPr>
        </p:nvSpPr>
        <p:spPr>
          <a:xfrm>
            <a:off x="5968765" y="5183304"/>
            <a:ext cx="7107674" cy="25583147"/>
          </a:xfrm>
        </p:spPr>
        <p:txBody>
          <a:bodyPr/>
          <a:lstStyle>
            <a:lvl1pPr>
              <a:defRPr sz="4913"/>
            </a:lvl1pPr>
            <a:lvl2pPr>
              <a:defRPr sz="4299"/>
            </a:lvl2pPr>
            <a:lvl3pPr>
              <a:defRPr sz="3685"/>
            </a:lvl3pPr>
            <a:lvl4pPr>
              <a:defRPr sz="3071"/>
            </a:lvl4pPr>
            <a:lvl5pPr>
              <a:defRPr sz="3071"/>
            </a:lvl5pPr>
            <a:lvl6pPr>
              <a:defRPr sz="3071"/>
            </a:lvl6pPr>
            <a:lvl7pPr>
              <a:defRPr sz="3071"/>
            </a:lvl7pPr>
            <a:lvl8pPr>
              <a:defRPr sz="3071"/>
            </a:lvl8pPr>
            <a:lvl9pPr>
              <a:defRPr sz="3071"/>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967068" y="10799922"/>
            <a:ext cx="4528217" cy="20008190"/>
          </a:xfrm>
        </p:spPr>
        <p:txBody>
          <a:bodyPr/>
          <a:lstStyle>
            <a:lvl1pPr marL="0" indent="0">
              <a:buNone/>
              <a:defRPr sz="2457"/>
            </a:lvl1pPr>
            <a:lvl2pPr marL="701985" indent="0">
              <a:buNone/>
              <a:defRPr sz="2150"/>
            </a:lvl2pPr>
            <a:lvl3pPr marL="1403970" indent="0">
              <a:buNone/>
              <a:defRPr sz="1842"/>
            </a:lvl3pPr>
            <a:lvl4pPr marL="2105955" indent="0">
              <a:buNone/>
              <a:defRPr sz="1535"/>
            </a:lvl4pPr>
            <a:lvl5pPr marL="2807940" indent="0">
              <a:buNone/>
              <a:defRPr sz="1535"/>
            </a:lvl5pPr>
            <a:lvl6pPr marL="3509924" indent="0">
              <a:buNone/>
              <a:defRPr sz="1535"/>
            </a:lvl6pPr>
            <a:lvl7pPr marL="4211909" indent="0">
              <a:buNone/>
              <a:defRPr sz="1535"/>
            </a:lvl7pPr>
            <a:lvl8pPr marL="4913894" indent="0">
              <a:buNone/>
              <a:defRPr sz="1535"/>
            </a:lvl8pPr>
            <a:lvl9pPr marL="5615879" indent="0">
              <a:buNone/>
              <a:defRPr sz="153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E0EFB710-3003-4C42-86A1-7128D0C57C49}" type="datetimeFigureOut">
              <a:rPr lang="nb-NO" smtClean="0"/>
              <a:t>14.09.2021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6120A7C-6CFA-41FF-B32D-51A8670DC967}" type="slidenum">
              <a:rPr lang="nb-NO" smtClean="0"/>
              <a:t>‹#›</a:t>
            </a:fld>
            <a:endParaRPr lang="nb-NO"/>
          </a:p>
        </p:txBody>
      </p:sp>
    </p:spTree>
    <p:extLst>
      <p:ext uri="{BB962C8B-B14F-4D97-AF65-F5344CB8AC3E}">
        <p14:creationId xmlns:p14="http://schemas.microsoft.com/office/powerpoint/2010/main" val="317929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967068" y="2399982"/>
            <a:ext cx="4528217" cy="8399939"/>
          </a:xfrm>
        </p:spPr>
        <p:txBody>
          <a:bodyPr anchor="b"/>
          <a:lstStyle>
            <a:lvl1pPr>
              <a:defRPr sz="4913"/>
            </a:lvl1pPr>
          </a:lstStyle>
          <a:p>
            <a:r>
              <a:rPr lang="nb-NO"/>
              <a:t>Klikk for å redigere tittelstil</a:t>
            </a:r>
            <a:endParaRPr lang="en-US" dirty="0"/>
          </a:p>
        </p:txBody>
      </p:sp>
      <p:sp>
        <p:nvSpPr>
          <p:cNvPr id="3" name="Picture Placeholder 2"/>
          <p:cNvSpPr>
            <a:spLocks noGrp="1" noChangeAspect="1"/>
          </p:cNvSpPr>
          <p:nvPr>
            <p:ph type="pic" idx="1"/>
          </p:nvPr>
        </p:nvSpPr>
        <p:spPr>
          <a:xfrm>
            <a:off x="5968765" y="5183304"/>
            <a:ext cx="7107674" cy="25583147"/>
          </a:xfrm>
        </p:spPr>
        <p:txBody>
          <a:bodyPr anchor="t"/>
          <a:lstStyle>
            <a:lvl1pPr marL="0" indent="0">
              <a:buNone/>
              <a:defRPr sz="4913"/>
            </a:lvl1pPr>
            <a:lvl2pPr marL="701985" indent="0">
              <a:buNone/>
              <a:defRPr sz="4299"/>
            </a:lvl2pPr>
            <a:lvl3pPr marL="1403970" indent="0">
              <a:buNone/>
              <a:defRPr sz="3685"/>
            </a:lvl3pPr>
            <a:lvl4pPr marL="2105955" indent="0">
              <a:buNone/>
              <a:defRPr sz="3071"/>
            </a:lvl4pPr>
            <a:lvl5pPr marL="2807940" indent="0">
              <a:buNone/>
              <a:defRPr sz="3071"/>
            </a:lvl5pPr>
            <a:lvl6pPr marL="3509924" indent="0">
              <a:buNone/>
              <a:defRPr sz="3071"/>
            </a:lvl6pPr>
            <a:lvl7pPr marL="4211909" indent="0">
              <a:buNone/>
              <a:defRPr sz="3071"/>
            </a:lvl7pPr>
            <a:lvl8pPr marL="4913894" indent="0">
              <a:buNone/>
              <a:defRPr sz="3071"/>
            </a:lvl8pPr>
            <a:lvl9pPr marL="5615879" indent="0">
              <a:buNone/>
              <a:defRPr sz="3071"/>
            </a:lvl9pPr>
          </a:lstStyle>
          <a:p>
            <a:r>
              <a:rPr lang="nb-NO"/>
              <a:t>Klikk på ikonet for å legge til et bilde</a:t>
            </a:r>
            <a:endParaRPr lang="en-US" dirty="0"/>
          </a:p>
        </p:txBody>
      </p:sp>
      <p:sp>
        <p:nvSpPr>
          <p:cNvPr id="4" name="Text Placeholder 3"/>
          <p:cNvSpPr>
            <a:spLocks noGrp="1"/>
          </p:cNvSpPr>
          <p:nvPr>
            <p:ph type="body" sz="half" idx="2"/>
          </p:nvPr>
        </p:nvSpPr>
        <p:spPr>
          <a:xfrm>
            <a:off x="967068" y="10799922"/>
            <a:ext cx="4528217" cy="20008190"/>
          </a:xfrm>
        </p:spPr>
        <p:txBody>
          <a:bodyPr/>
          <a:lstStyle>
            <a:lvl1pPr marL="0" indent="0">
              <a:buNone/>
              <a:defRPr sz="2457"/>
            </a:lvl1pPr>
            <a:lvl2pPr marL="701985" indent="0">
              <a:buNone/>
              <a:defRPr sz="2150"/>
            </a:lvl2pPr>
            <a:lvl3pPr marL="1403970" indent="0">
              <a:buNone/>
              <a:defRPr sz="1842"/>
            </a:lvl3pPr>
            <a:lvl4pPr marL="2105955" indent="0">
              <a:buNone/>
              <a:defRPr sz="1535"/>
            </a:lvl4pPr>
            <a:lvl5pPr marL="2807940" indent="0">
              <a:buNone/>
              <a:defRPr sz="1535"/>
            </a:lvl5pPr>
            <a:lvl6pPr marL="3509924" indent="0">
              <a:buNone/>
              <a:defRPr sz="1535"/>
            </a:lvl6pPr>
            <a:lvl7pPr marL="4211909" indent="0">
              <a:buNone/>
              <a:defRPr sz="1535"/>
            </a:lvl7pPr>
            <a:lvl8pPr marL="4913894" indent="0">
              <a:buNone/>
              <a:defRPr sz="1535"/>
            </a:lvl8pPr>
            <a:lvl9pPr marL="5615879" indent="0">
              <a:buNone/>
              <a:defRPr sz="153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E0EFB710-3003-4C42-86A1-7128D0C57C49}" type="datetimeFigureOut">
              <a:rPr lang="nb-NO" smtClean="0"/>
              <a:t>14.09.2021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6120A7C-6CFA-41FF-B32D-51A8670DC967}" type="slidenum">
              <a:rPr lang="nb-NO" smtClean="0"/>
              <a:t>‹#›</a:t>
            </a:fld>
            <a:endParaRPr lang="nb-NO"/>
          </a:p>
        </p:txBody>
      </p:sp>
    </p:spTree>
    <p:extLst>
      <p:ext uri="{BB962C8B-B14F-4D97-AF65-F5344CB8AC3E}">
        <p14:creationId xmlns:p14="http://schemas.microsoft.com/office/powerpoint/2010/main" val="196110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240" y="1916661"/>
            <a:ext cx="12109371" cy="6958285"/>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965240" y="9583264"/>
            <a:ext cx="12109371" cy="2284150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965240" y="33366432"/>
            <a:ext cx="3158966" cy="1916653"/>
          </a:xfrm>
          <a:prstGeom prst="rect">
            <a:avLst/>
          </a:prstGeom>
        </p:spPr>
        <p:txBody>
          <a:bodyPr vert="horz" lIns="91440" tIns="45720" rIns="91440" bIns="45720" rtlCol="0" anchor="ctr"/>
          <a:lstStyle>
            <a:lvl1pPr algn="l">
              <a:defRPr sz="1842">
                <a:solidFill>
                  <a:schemeClr val="tx1">
                    <a:tint val="75000"/>
                  </a:schemeClr>
                </a:solidFill>
              </a:defRPr>
            </a:lvl1pPr>
          </a:lstStyle>
          <a:p>
            <a:fld id="{E0EFB710-3003-4C42-86A1-7128D0C57C49}" type="datetimeFigureOut">
              <a:rPr lang="nb-NO" smtClean="0"/>
              <a:t>14.09.2021</a:t>
            </a:fld>
            <a:endParaRPr lang="nb-NO"/>
          </a:p>
        </p:txBody>
      </p:sp>
      <p:sp>
        <p:nvSpPr>
          <p:cNvPr id="5" name="Footer Placeholder 4"/>
          <p:cNvSpPr>
            <a:spLocks noGrp="1"/>
          </p:cNvSpPr>
          <p:nvPr>
            <p:ph type="ftr" sz="quarter" idx="3"/>
          </p:nvPr>
        </p:nvSpPr>
        <p:spPr>
          <a:xfrm>
            <a:off x="4650701" y="33366432"/>
            <a:ext cx="4738449" cy="1916653"/>
          </a:xfrm>
          <a:prstGeom prst="rect">
            <a:avLst/>
          </a:prstGeom>
        </p:spPr>
        <p:txBody>
          <a:bodyPr vert="horz" lIns="91440" tIns="45720" rIns="91440" bIns="45720" rtlCol="0" anchor="ctr"/>
          <a:lstStyle>
            <a:lvl1pPr algn="ctr">
              <a:defRPr sz="1842">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9915644" y="33366432"/>
            <a:ext cx="3158966" cy="1916653"/>
          </a:xfrm>
          <a:prstGeom prst="rect">
            <a:avLst/>
          </a:prstGeom>
        </p:spPr>
        <p:txBody>
          <a:bodyPr vert="horz" lIns="91440" tIns="45720" rIns="91440" bIns="45720" rtlCol="0" anchor="ctr"/>
          <a:lstStyle>
            <a:lvl1pPr algn="r">
              <a:defRPr sz="1842">
                <a:solidFill>
                  <a:schemeClr val="tx1">
                    <a:tint val="75000"/>
                  </a:schemeClr>
                </a:solidFill>
              </a:defRPr>
            </a:lvl1pPr>
          </a:lstStyle>
          <a:p>
            <a:fld id="{06120A7C-6CFA-41FF-B32D-51A8670DC967}" type="slidenum">
              <a:rPr lang="nb-NO" smtClean="0"/>
              <a:t>‹#›</a:t>
            </a:fld>
            <a:endParaRPr lang="nb-NO"/>
          </a:p>
        </p:txBody>
      </p:sp>
    </p:spTree>
    <p:extLst>
      <p:ext uri="{BB962C8B-B14F-4D97-AF65-F5344CB8AC3E}">
        <p14:creationId xmlns:p14="http://schemas.microsoft.com/office/powerpoint/2010/main" val="4011149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03970" rtl="0" eaLnBrk="1" latinLnBrk="0" hangingPunct="1">
        <a:lnSpc>
          <a:spcPct val="90000"/>
        </a:lnSpc>
        <a:spcBef>
          <a:spcPct val="0"/>
        </a:spcBef>
        <a:buNone/>
        <a:defRPr sz="6756" kern="1200">
          <a:solidFill>
            <a:schemeClr val="tx1"/>
          </a:solidFill>
          <a:latin typeface="+mj-lt"/>
          <a:ea typeface="+mj-ea"/>
          <a:cs typeface="+mj-cs"/>
        </a:defRPr>
      </a:lvl1pPr>
    </p:titleStyle>
    <p:bodyStyle>
      <a:lvl1pPr marL="350992" indent="-350992" algn="l" defTabSz="1403970" rtl="0" eaLnBrk="1" latinLnBrk="0" hangingPunct="1">
        <a:lnSpc>
          <a:spcPct val="90000"/>
        </a:lnSpc>
        <a:spcBef>
          <a:spcPts val="1535"/>
        </a:spcBef>
        <a:buFont typeface="Arial" panose="020B0604020202020204" pitchFamily="34" charset="0"/>
        <a:buChar char="•"/>
        <a:defRPr sz="4299" kern="1200">
          <a:solidFill>
            <a:schemeClr val="tx1"/>
          </a:solidFill>
          <a:latin typeface="+mn-lt"/>
          <a:ea typeface="+mn-ea"/>
          <a:cs typeface="+mn-cs"/>
        </a:defRPr>
      </a:lvl1pPr>
      <a:lvl2pPr marL="1052977" indent="-350992" algn="l" defTabSz="1403970" rtl="0" eaLnBrk="1" latinLnBrk="0" hangingPunct="1">
        <a:lnSpc>
          <a:spcPct val="90000"/>
        </a:lnSpc>
        <a:spcBef>
          <a:spcPts val="768"/>
        </a:spcBef>
        <a:buFont typeface="Arial" panose="020B0604020202020204" pitchFamily="34" charset="0"/>
        <a:buChar char="•"/>
        <a:defRPr sz="3685" kern="1200">
          <a:solidFill>
            <a:schemeClr val="tx1"/>
          </a:solidFill>
          <a:latin typeface="+mn-lt"/>
          <a:ea typeface="+mn-ea"/>
          <a:cs typeface="+mn-cs"/>
        </a:defRPr>
      </a:lvl2pPr>
      <a:lvl3pPr marL="1754962" indent="-350992" algn="l" defTabSz="1403970" rtl="0" eaLnBrk="1" latinLnBrk="0" hangingPunct="1">
        <a:lnSpc>
          <a:spcPct val="90000"/>
        </a:lnSpc>
        <a:spcBef>
          <a:spcPts val="768"/>
        </a:spcBef>
        <a:buFont typeface="Arial" panose="020B0604020202020204" pitchFamily="34" charset="0"/>
        <a:buChar char="•"/>
        <a:defRPr sz="3071" kern="1200">
          <a:solidFill>
            <a:schemeClr val="tx1"/>
          </a:solidFill>
          <a:latin typeface="+mn-lt"/>
          <a:ea typeface="+mn-ea"/>
          <a:cs typeface="+mn-cs"/>
        </a:defRPr>
      </a:lvl3pPr>
      <a:lvl4pPr marL="2456947"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4pPr>
      <a:lvl5pPr marL="3158932"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5pPr>
      <a:lvl6pPr marL="3860917"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6pPr>
      <a:lvl7pPr marL="4562902"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7pPr>
      <a:lvl8pPr marL="5264887"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8pPr>
      <a:lvl9pPr marL="5966871"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9pPr>
    </p:bodyStyle>
    <p:otherStyle>
      <a:defPPr>
        <a:defRPr lang="en-US"/>
      </a:defPPr>
      <a:lvl1pPr marL="0" algn="l" defTabSz="1403970" rtl="0" eaLnBrk="1" latinLnBrk="0" hangingPunct="1">
        <a:defRPr sz="2764" kern="1200">
          <a:solidFill>
            <a:schemeClr val="tx1"/>
          </a:solidFill>
          <a:latin typeface="+mn-lt"/>
          <a:ea typeface="+mn-ea"/>
          <a:cs typeface="+mn-cs"/>
        </a:defRPr>
      </a:lvl1pPr>
      <a:lvl2pPr marL="701985" algn="l" defTabSz="1403970" rtl="0" eaLnBrk="1" latinLnBrk="0" hangingPunct="1">
        <a:defRPr sz="2764" kern="1200">
          <a:solidFill>
            <a:schemeClr val="tx1"/>
          </a:solidFill>
          <a:latin typeface="+mn-lt"/>
          <a:ea typeface="+mn-ea"/>
          <a:cs typeface="+mn-cs"/>
        </a:defRPr>
      </a:lvl2pPr>
      <a:lvl3pPr marL="1403970" algn="l" defTabSz="1403970" rtl="0" eaLnBrk="1" latinLnBrk="0" hangingPunct="1">
        <a:defRPr sz="2764" kern="1200">
          <a:solidFill>
            <a:schemeClr val="tx1"/>
          </a:solidFill>
          <a:latin typeface="+mn-lt"/>
          <a:ea typeface="+mn-ea"/>
          <a:cs typeface="+mn-cs"/>
        </a:defRPr>
      </a:lvl3pPr>
      <a:lvl4pPr marL="2105955" algn="l" defTabSz="1403970" rtl="0" eaLnBrk="1" latinLnBrk="0" hangingPunct="1">
        <a:defRPr sz="2764" kern="1200">
          <a:solidFill>
            <a:schemeClr val="tx1"/>
          </a:solidFill>
          <a:latin typeface="+mn-lt"/>
          <a:ea typeface="+mn-ea"/>
          <a:cs typeface="+mn-cs"/>
        </a:defRPr>
      </a:lvl4pPr>
      <a:lvl5pPr marL="2807940" algn="l" defTabSz="1403970" rtl="0" eaLnBrk="1" latinLnBrk="0" hangingPunct="1">
        <a:defRPr sz="2764" kern="1200">
          <a:solidFill>
            <a:schemeClr val="tx1"/>
          </a:solidFill>
          <a:latin typeface="+mn-lt"/>
          <a:ea typeface="+mn-ea"/>
          <a:cs typeface="+mn-cs"/>
        </a:defRPr>
      </a:lvl5pPr>
      <a:lvl6pPr marL="3509924" algn="l" defTabSz="1403970" rtl="0" eaLnBrk="1" latinLnBrk="0" hangingPunct="1">
        <a:defRPr sz="2764" kern="1200">
          <a:solidFill>
            <a:schemeClr val="tx1"/>
          </a:solidFill>
          <a:latin typeface="+mn-lt"/>
          <a:ea typeface="+mn-ea"/>
          <a:cs typeface="+mn-cs"/>
        </a:defRPr>
      </a:lvl6pPr>
      <a:lvl7pPr marL="4211909" algn="l" defTabSz="1403970" rtl="0" eaLnBrk="1" latinLnBrk="0" hangingPunct="1">
        <a:defRPr sz="2764" kern="1200">
          <a:solidFill>
            <a:schemeClr val="tx1"/>
          </a:solidFill>
          <a:latin typeface="+mn-lt"/>
          <a:ea typeface="+mn-ea"/>
          <a:cs typeface="+mn-cs"/>
        </a:defRPr>
      </a:lvl7pPr>
      <a:lvl8pPr marL="4913894" algn="l" defTabSz="1403970" rtl="0" eaLnBrk="1" latinLnBrk="0" hangingPunct="1">
        <a:defRPr sz="2764" kern="1200">
          <a:solidFill>
            <a:schemeClr val="tx1"/>
          </a:solidFill>
          <a:latin typeface="+mn-lt"/>
          <a:ea typeface="+mn-ea"/>
          <a:cs typeface="+mn-cs"/>
        </a:defRPr>
      </a:lvl8pPr>
      <a:lvl9pPr marL="5615879" algn="l" defTabSz="1403970" rtl="0" eaLnBrk="1" latinLnBrk="0" hangingPunct="1">
        <a:defRPr sz="2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microsoft.com/office/2007/relationships/hdphoto" Target="../media/hdphoto1.wdp"/><Relationship Id="rId12"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3.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Rett linje 15">
            <a:extLst>
              <a:ext uri="{FF2B5EF4-FFF2-40B4-BE49-F238E27FC236}">
                <a16:creationId xmlns:a16="http://schemas.microsoft.com/office/drawing/2014/main" id="{548A31E4-DEA9-443B-8593-17609C58CA4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5D06BEEE-0C8B-4070-9CF6-4E663D4A50CE}"/>
              </a:ext>
            </a:extLst>
          </p:cNvPr>
          <p:cNvCxnSpPr/>
          <p:nvPr/>
        </p:nvCxnSpPr>
        <p:spPr>
          <a:xfrm>
            <a:off x="0" y="3599657"/>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Rett linje 2">
            <a:extLst>
              <a:ext uri="{FF2B5EF4-FFF2-40B4-BE49-F238E27FC236}">
                <a16:creationId xmlns:a16="http://schemas.microsoft.com/office/drawing/2014/main" id="{402BFD41-486F-4AFF-B2A4-9ACC957245EF}"/>
              </a:ext>
            </a:extLst>
          </p:cNvPr>
          <p:cNvCxnSpPr/>
          <p:nvPr/>
        </p:nvCxnSpPr>
        <p:spPr>
          <a:xfrm>
            <a:off x="0" y="3599657"/>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Rett linje 1">
            <a:extLst>
              <a:ext uri="{FF2B5EF4-FFF2-40B4-BE49-F238E27FC236}">
                <a16:creationId xmlns:a16="http://schemas.microsoft.com/office/drawing/2014/main" id="{1507FB6A-5379-41AD-A10B-310FF0E093E6}"/>
              </a:ext>
            </a:extLst>
          </p:cNvPr>
          <p:cNvCxnSpPr/>
          <p:nvPr/>
        </p:nvCxnSpPr>
        <p:spPr>
          <a:xfrm>
            <a:off x="0" y="3599657"/>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75" name="Bilde 74">
            <a:extLst>
              <a:ext uri="{FF2B5EF4-FFF2-40B4-BE49-F238E27FC236}">
                <a16:creationId xmlns:a16="http://schemas.microsoft.com/office/drawing/2014/main" id="{9E20AB9F-553C-4B18-8C84-4F654AC5C4CF}"/>
              </a:ext>
            </a:extLst>
          </p:cNvPr>
          <p:cNvPicPr>
            <a:picLocks noChangeAspect="1"/>
          </p:cNvPicPr>
          <p:nvPr/>
        </p:nvPicPr>
        <p:blipFill rotWithShape="1">
          <a:blip r:embed="rId3">
            <a:extLst>
              <a:ext uri="{28A0092B-C50C-407E-A947-70E740481C1C}">
                <a14:useLocalDpi xmlns:a14="http://schemas.microsoft.com/office/drawing/2010/main" val="0"/>
              </a:ext>
            </a:extLst>
          </a:blip>
          <a:srcRect t="5581" b="41243"/>
          <a:stretch/>
        </p:blipFill>
        <p:spPr>
          <a:xfrm>
            <a:off x="-100360" y="3606846"/>
            <a:ext cx="14262410" cy="5956691"/>
          </a:xfrm>
          <a:prstGeom prst="rect">
            <a:avLst/>
          </a:prstGeom>
        </p:spPr>
      </p:pic>
      <p:sp>
        <p:nvSpPr>
          <p:cNvPr id="4" name="TekstSylinder 3">
            <a:extLst>
              <a:ext uri="{FF2B5EF4-FFF2-40B4-BE49-F238E27FC236}">
                <a16:creationId xmlns:a16="http://schemas.microsoft.com/office/drawing/2014/main" id="{8BD46A47-99EB-4B95-B4DB-2900ED9B9406}"/>
              </a:ext>
            </a:extLst>
          </p:cNvPr>
          <p:cNvSpPr txBox="1"/>
          <p:nvPr/>
        </p:nvSpPr>
        <p:spPr>
          <a:xfrm>
            <a:off x="-12220339" y="5559086"/>
            <a:ext cx="45719" cy="369332"/>
          </a:xfrm>
          <a:prstGeom prst="rect">
            <a:avLst/>
          </a:prstGeom>
          <a:noFill/>
        </p:spPr>
        <p:txBody>
          <a:bodyPr wrap="square" rtlCol="0">
            <a:spAutoFit/>
          </a:bodyPr>
          <a:lstStyle/>
          <a:p>
            <a:endParaRPr lang="nb-NO" dirty="0"/>
          </a:p>
        </p:txBody>
      </p:sp>
      <p:sp>
        <p:nvSpPr>
          <p:cNvPr id="5" name="TekstSylinder 4">
            <a:extLst>
              <a:ext uri="{FF2B5EF4-FFF2-40B4-BE49-F238E27FC236}">
                <a16:creationId xmlns:a16="http://schemas.microsoft.com/office/drawing/2014/main" id="{FD42DF31-4196-4846-A777-52AE93A30F10}"/>
              </a:ext>
            </a:extLst>
          </p:cNvPr>
          <p:cNvSpPr txBox="1"/>
          <p:nvPr/>
        </p:nvSpPr>
        <p:spPr>
          <a:xfrm>
            <a:off x="1786342" y="10696148"/>
            <a:ext cx="11149692" cy="1785104"/>
          </a:xfrm>
          <a:prstGeom prst="rect">
            <a:avLst/>
          </a:prstGeom>
          <a:noFill/>
        </p:spPr>
        <p:txBody>
          <a:bodyPr wrap="square" rtlCol="0">
            <a:spAutoFit/>
          </a:bodyPr>
          <a:lstStyle/>
          <a:p>
            <a:r>
              <a:rPr lang="nb-NO" sz="11000" dirty="0">
                <a:latin typeface="Myriad Pro Light" panose="020B0603030403090204" pitchFamily="34" charset="0"/>
              </a:rPr>
              <a:t>HAVET I ENDRING</a:t>
            </a:r>
          </a:p>
        </p:txBody>
      </p:sp>
      <p:sp>
        <p:nvSpPr>
          <p:cNvPr id="6" name="TekstSylinder 5">
            <a:extLst>
              <a:ext uri="{FF2B5EF4-FFF2-40B4-BE49-F238E27FC236}">
                <a16:creationId xmlns:a16="http://schemas.microsoft.com/office/drawing/2014/main" id="{076D1B1C-ED9B-40ED-B348-945C8024394A}"/>
              </a:ext>
            </a:extLst>
          </p:cNvPr>
          <p:cNvSpPr txBox="1"/>
          <p:nvPr/>
        </p:nvSpPr>
        <p:spPr>
          <a:xfrm>
            <a:off x="1865089" y="12722457"/>
            <a:ext cx="10189032" cy="1477328"/>
          </a:xfrm>
          <a:prstGeom prst="rect">
            <a:avLst/>
          </a:prstGeom>
          <a:noFill/>
        </p:spPr>
        <p:txBody>
          <a:bodyPr wrap="square" rtlCol="0">
            <a:spAutoFit/>
          </a:bodyPr>
          <a:lstStyle/>
          <a:p>
            <a:r>
              <a:rPr lang="nb-NO" sz="3600" i="1" dirty="0">
                <a:latin typeface="Myriad Pro Light" panose="020B0603030403090204" pitchFamily="34" charset="0"/>
              </a:rPr>
              <a:t>Varmere hav og minkende isdekke får dramatiske følger i det nordlige Barentshavet.</a:t>
            </a:r>
            <a:endParaRPr lang="nb-NO" sz="3600" dirty="0">
              <a:latin typeface="Myriad Pro Light" panose="020B0603030403090204" pitchFamily="34" charset="0"/>
            </a:endParaRPr>
          </a:p>
          <a:p>
            <a:endParaRPr lang="nb-NO" dirty="0"/>
          </a:p>
        </p:txBody>
      </p:sp>
      <p:sp>
        <p:nvSpPr>
          <p:cNvPr id="7" name="TekstSylinder 6">
            <a:extLst>
              <a:ext uri="{FF2B5EF4-FFF2-40B4-BE49-F238E27FC236}">
                <a16:creationId xmlns:a16="http://schemas.microsoft.com/office/drawing/2014/main" id="{35C071A4-E022-4DDE-BAEF-013A6CAC6361}"/>
              </a:ext>
            </a:extLst>
          </p:cNvPr>
          <p:cNvSpPr txBox="1"/>
          <p:nvPr/>
        </p:nvSpPr>
        <p:spPr>
          <a:xfrm>
            <a:off x="1866848" y="14283166"/>
            <a:ext cx="10419930" cy="10002738"/>
          </a:xfrm>
          <a:prstGeom prst="rect">
            <a:avLst/>
          </a:prstGeom>
          <a:noFill/>
        </p:spPr>
        <p:txBody>
          <a:bodyPr wrap="square" rtlCol="0">
            <a:spAutoFit/>
          </a:bodyPr>
          <a:lstStyle/>
          <a:p>
            <a:endParaRPr lang="nb-NO" sz="800" b="1" dirty="0">
              <a:latin typeface="Myriad Pro Light" panose="020B0603030403090204" pitchFamily="34" charset="0"/>
            </a:endParaRPr>
          </a:p>
          <a:p>
            <a:r>
              <a:rPr lang="nb-NO" sz="2200" dirty="0"/>
              <a:t>Varmt og næringsrikt vann fra Atlanterhavet strømmer nordover og møter kaldt vann i det nordlige Barentshavet (</a:t>
            </a:r>
            <a:r>
              <a:rPr lang="nb-NO" sz="2200" b="1" dirty="0">
                <a:solidFill>
                  <a:srgbClr val="4A62B6"/>
                </a:solidFill>
              </a:rPr>
              <a:t>POLARFRONTEN</a:t>
            </a:r>
            <a:r>
              <a:rPr lang="nb-NO" sz="2200" dirty="0"/>
              <a:t>). De siste årene har det kommet store mengder varmt vann inn i dette området også fra nord, og det polare vannet svekkes.</a:t>
            </a:r>
          </a:p>
          <a:p>
            <a:r>
              <a:rPr lang="nb-NO" sz="2400" dirty="0"/>
              <a:t> </a:t>
            </a:r>
            <a:endParaRPr lang="nb-NO" sz="2000" dirty="0"/>
          </a:p>
          <a:p>
            <a:r>
              <a:rPr lang="nb-NO" sz="2800" i="1" dirty="0">
                <a:latin typeface="Myriad Pro Light" panose="020B0603030403090204" pitchFamily="34" charset="0"/>
              </a:rPr>
              <a:t>ISFRITT</a:t>
            </a:r>
          </a:p>
          <a:p>
            <a:endParaRPr lang="nb-NO" sz="800" dirty="0">
              <a:latin typeface="Myriad Pro Light" panose="020B0603030403090204" pitchFamily="34" charset="0"/>
            </a:endParaRPr>
          </a:p>
          <a:p>
            <a:r>
              <a:rPr lang="nb-NO" sz="2200" dirty="0"/>
              <a:t>Vestkysten av Svalbard er for det meste isfri hele året, mens det nordlige Barentshavet er dekket av is. Men dette har endret seg de siste årene. I dag er det lengre isfrie perioder i sommerhalvåret i det nordlige Barentshavet og området med </a:t>
            </a:r>
            <a:r>
              <a:rPr lang="nb-NO" sz="2200" dirty="0" err="1"/>
              <a:t>vinteris</a:t>
            </a:r>
            <a:r>
              <a:rPr lang="nb-NO" sz="2200" dirty="0"/>
              <a:t> er blitt mindre. Det er fortsatt stor variasjon fra år til år, men langtidstrenden med minkende isdekke er svært tydelig. </a:t>
            </a:r>
          </a:p>
          <a:p>
            <a:endParaRPr lang="nb-NO" sz="2000" dirty="0"/>
          </a:p>
          <a:p>
            <a:r>
              <a:rPr lang="nb-NO" sz="2800" i="1" dirty="0">
                <a:latin typeface="Myriad Pro Light" panose="020B0603030403090204" pitchFamily="34" charset="0"/>
              </a:rPr>
              <a:t>KONSEKVENSER</a:t>
            </a:r>
          </a:p>
          <a:p>
            <a:endParaRPr lang="nb-NO" sz="800" dirty="0"/>
          </a:p>
          <a:p>
            <a:r>
              <a:rPr lang="nb-NO" sz="2200" dirty="0"/>
              <a:t>Globalt er det kritisk at havisen smelter. Havisen hjelper å holde kloden kald. Varmere hav og mindre isdekke forsterker den globale oppvarmingen, og dette påvirker blant annet værsystemene på jorda. Lokalt får oppvarmingen konsekvenser for arter som isbjørn og sel som mister viktige leveområder. Mindre is vil også påvirke fiskeri, forvaltning, olje -og gassindustri, turisme og forskning. </a:t>
            </a:r>
          </a:p>
          <a:p>
            <a:endParaRPr lang="nb-NO" sz="2000" dirty="0"/>
          </a:p>
          <a:p>
            <a:r>
              <a:rPr lang="nb-NO" sz="2800" i="1" dirty="0">
                <a:latin typeface="Myriad Pro Light" panose="020B0603030403090204" pitchFamily="34" charset="0"/>
              </a:rPr>
              <a:t>FORSKNING</a:t>
            </a:r>
          </a:p>
          <a:p>
            <a:endParaRPr lang="nb-NO" sz="800" dirty="0">
              <a:latin typeface="Myriad Pro Light" panose="020B0603030403090204" pitchFamily="34" charset="0"/>
            </a:endParaRPr>
          </a:p>
          <a:p>
            <a:r>
              <a:rPr lang="nb-NO" sz="2200" dirty="0"/>
              <a:t>Instrumentrigger i havet overvåker innstrømning av havis og vannmasser gjennom årstider og over år. Forskere undersøker prosessene i vannmassene som påvirker at havisen minker. Kunnskapen gir oss bedre grunnlag til å forstå dagens klimadynamikk, utvikle bedre prognoser både for vær, havis og bølger, og forutsi den framtidige klimautviklinga.</a:t>
            </a:r>
          </a:p>
          <a:p>
            <a:endParaRPr lang="nb-NO" sz="2400" dirty="0"/>
          </a:p>
          <a:p>
            <a:endParaRPr lang="nb-NO" sz="2400" dirty="0"/>
          </a:p>
          <a:p>
            <a:endParaRPr lang="nb-NO" sz="2400" dirty="0"/>
          </a:p>
          <a:p>
            <a:endParaRPr lang="nb-NO" dirty="0"/>
          </a:p>
        </p:txBody>
      </p:sp>
      <p:pic>
        <p:nvPicPr>
          <p:cNvPr id="10" name="Bilde 9">
            <a:extLst>
              <a:ext uri="{FF2B5EF4-FFF2-40B4-BE49-F238E27FC236}">
                <a16:creationId xmlns:a16="http://schemas.microsoft.com/office/drawing/2014/main" id="{4C40A433-ECB9-4206-9826-5A5A3F0CD7E5}"/>
              </a:ext>
            </a:extLst>
          </p:cNvPr>
          <p:cNvPicPr>
            <a:picLocks noChangeAspect="1"/>
          </p:cNvPicPr>
          <p:nvPr/>
        </p:nvPicPr>
        <p:blipFill rotWithShape="1">
          <a:blip r:embed="rId4">
            <a:extLst>
              <a:ext uri="{28A0092B-C50C-407E-A947-70E740481C1C}">
                <a14:useLocalDpi xmlns:a14="http://schemas.microsoft.com/office/drawing/2010/main" val="0"/>
              </a:ext>
            </a:extLst>
          </a:blip>
          <a:srcRect b="3905"/>
          <a:stretch/>
        </p:blipFill>
        <p:spPr>
          <a:xfrm>
            <a:off x="-76944" y="26676030"/>
            <a:ext cx="9538748" cy="5724051"/>
          </a:xfrm>
          <a:prstGeom prst="rect">
            <a:avLst/>
          </a:prstGeom>
        </p:spPr>
      </p:pic>
      <p:pic>
        <p:nvPicPr>
          <p:cNvPr id="12" name="Bilde 11">
            <a:extLst>
              <a:ext uri="{FF2B5EF4-FFF2-40B4-BE49-F238E27FC236}">
                <a16:creationId xmlns:a16="http://schemas.microsoft.com/office/drawing/2014/main" id="{B39AF04E-ADA1-4078-8332-6184483D43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0572" y="29542380"/>
            <a:ext cx="2840224" cy="2558125"/>
          </a:xfrm>
          <a:prstGeom prst="rect">
            <a:avLst/>
          </a:prstGeom>
        </p:spPr>
      </p:pic>
      <p:sp>
        <p:nvSpPr>
          <p:cNvPr id="13" name="TekstSylinder 12">
            <a:extLst>
              <a:ext uri="{FF2B5EF4-FFF2-40B4-BE49-F238E27FC236}">
                <a16:creationId xmlns:a16="http://schemas.microsoft.com/office/drawing/2014/main" id="{1AF29335-889C-445C-B583-1E4AC8EDA67A}"/>
              </a:ext>
            </a:extLst>
          </p:cNvPr>
          <p:cNvSpPr txBox="1"/>
          <p:nvPr/>
        </p:nvSpPr>
        <p:spPr>
          <a:xfrm>
            <a:off x="9597242" y="26964860"/>
            <a:ext cx="3518411" cy="2031325"/>
          </a:xfrm>
          <a:prstGeom prst="rect">
            <a:avLst/>
          </a:prstGeom>
          <a:noFill/>
        </p:spPr>
        <p:txBody>
          <a:bodyPr wrap="square" rtlCol="0">
            <a:spAutoFit/>
          </a:bodyPr>
          <a:lstStyle/>
          <a:p>
            <a:r>
              <a:rPr lang="nb-NO" dirty="0"/>
              <a:t>Det nordlige Barentshavet er den ytre delen av Arktis som grenser mot varme atlantiske havområder. Her kjempes en tøff kamp mot varmt og salt atlantisk vann i dypet. Uten tilførsel av sjøis fra det indre Arktis vil lagdelinga bryte sammen. </a:t>
            </a:r>
          </a:p>
        </p:txBody>
      </p:sp>
      <p:sp>
        <p:nvSpPr>
          <p:cNvPr id="77" name="TekstSylinder 76">
            <a:extLst>
              <a:ext uri="{FF2B5EF4-FFF2-40B4-BE49-F238E27FC236}">
                <a16:creationId xmlns:a16="http://schemas.microsoft.com/office/drawing/2014/main" id="{0E90E286-4EF3-4190-BAE2-1AC0F31E3087}"/>
              </a:ext>
            </a:extLst>
          </p:cNvPr>
          <p:cNvSpPr txBox="1"/>
          <p:nvPr/>
        </p:nvSpPr>
        <p:spPr>
          <a:xfrm rot="19402119">
            <a:off x="1213530" y="5995774"/>
            <a:ext cx="4475480" cy="722849"/>
          </a:xfrm>
          <a:prstGeom prst="rect">
            <a:avLst/>
          </a:prstGeom>
          <a:noFill/>
        </p:spPr>
        <p:txBody>
          <a:bodyPr wrap="square" rtlCol="0">
            <a:prstTxWarp prst="textArchUp">
              <a:avLst/>
            </a:prstTxWarp>
            <a:spAutoFit/>
          </a:bodyPr>
          <a:lstStyle/>
          <a:p>
            <a:pPr algn="r"/>
            <a:r>
              <a:rPr lang="nb-NO" sz="2400" dirty="0">
                <a:solidFill>
                  <a:srgbClr val="4A62B6"/>
                </a:solidFill>
                <a:latin typeface="Myriad Pro Light" panose="020B0603030403090204" pitchFamily="34" charset="0"/>
              </a:rPr>
              <a:t>Havisen minker også vinterstid</a:t>
            </a:r>
          </a:p>
        </p:txBody>
      </p:sp>
      <p:sp>
        <p:nvSpPr>
          <p:cNvPr id="78" name="TekstSylinder 77">
            <a:extLst>
              <a:ext uri="{FF2B5EF4-FFF2-40B4-BE49-F238E27FC236}">
                <a16:creationId xmlns:a16="http://schemas.microsoft.com/office/drawing/2014/main" id="{C3B11165-6B94-4F7B-AFE3-ADA5F7D29F77}"/>
              </a:ext>
            </a:extLst>
          </p:cNvPr>
          <p:cNvSpPr txBox="1"/>
          <p:nvPr/>
        </p:nvSpPr>
        <p:spPr>
          <a:xfrm>
            <a:off x="1867982" y="23716554"/>
            <a:ext cx="9839600" cy="2123658"/>
          </a:xfrm>
          <a:prstGeom prst="rect">
            <a:avLst/>
          </a:prstGeom>
          <a:noFill/>
        </p:spPr>
        <p:txBody>
          <a:bodyPr wrap="square" rtlCol="0">
            <a:spAutoFit/>
          </a:bodyPr>
          <a:lstStyle/>
          <a:p>
            <a:r>
              <a:rPr lang="en-US" sz="2200" dirty="0">
                <a:solidFill>
                  <a:srgbClr val="7030A0"/>
                </a:solidFill>
              </a:rPr>
              <a:t>The western coast of Svalbard is mostly ice-free all year-round, whereas the northern Barents Sea is cold and ice-covered. Sea ice plays a part in keeping the planet cool. A warmer ocean and diminishing sea ice reinforce global warming, which affects the Earth’s weather systems. Norwegian scientists deploy instruments to monitor the flow of sea ice and water masses, which improves our predictions of weather, sea ice and ocean waves as well as future climate developments. </a:t>
            </a:r>
            <a:endParaRPr lang="nb-NO" sz="2200" dirty="0">
              <a:solidFill>
                <a:srgbClr val="7030A0"/>
              </a:solidFill>
            </a:endParaRPr>
          </a:p>
        </p:txBody>
      </p:sp>
      <p:pic>
        <p:nvPicPr>
          <p:cNvPr id="11" name="Bilde 10">
            <a:extLst>
              <a:ext uri="{FF2B5EF4-FFF2-40B4-BE49-F238E27FC236}">
                <a16:creationId xmlns:a16="http://schemas.microsoft.com/office/drawing/2014/main" id="{780DB8D7-4A75-4E36-BDF3-CE42EB46559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Effect>
                      <a14:brightnessContrast bright="20000" contrast="-20000"/>
                    </a14:imgEffect>
                  </a14:imgLayer>
                </a14:imgProps>
              </a:ext>
              <a:ext uri="{28A0092B-C50C-407E-A947-70E740481C1C}">
                <a14:useLocalDpi xmlns:a14="http://schemas.microsoft.com/office/drawing/2010/main" val="0"/>
              </a:ext>
            </a:extLst>
          </a:blip>
          <a:srcRect l="13520" t="22241" r="7885" b="19373"/>
          <a:stretch/>
        </p:blipFill>
        <p:spPr>
          <a:xfrm>
            <a:off x="5618373" y="3829695"/>
            <a:ext cx="1098673" cy="945855"/>
          </a:xfrm>
          <a:prstGeom prst="rect">
            <a:avLst/>
          </a:prstGeom>
        </p:spPr>
      </p:pic>
      <p:sp>
        <p:nvSpPr>
          <p:cNvPr id="19" name="TekstSylinder 18">
            <a:extLst>
              <a:ext uri="{FF2B5EF4-FFF2-40B4-BE49-F238E27FC236}">
                <a16:creationId xmlns:a16="http://schemas.microsoft.com/office/drawing/2014/main" id="{F7DB064F-439D-4FF6-9FE7-C6C1C7A0EC38}"/>
              </a:ext>
            </a:extLst>
          </p:cNvPr>
          <p:cNvSpPr txBox="1"/>
          <p:nvPr/>
        </p:nvSpPr>
        <p:spPr>
          <a:xfrm>
            <a:off x="6717046" y="4182567"/>
            <a:ext cx="1208505" cy="461665"/>
          </a:xfrm>
          <a:prstGeom prst="rect">
            <a:avLst/>
          </a:prstGeom>
          <a:noFill/>
        </p:spPr>
        <p:txBody>
          <a:bodyPr wrap="square" rtlCol="0">
            <a:spAutoFit/>
          </a:bodyPr>
          <a:lstStyle/>
          <a:p>
            <a:r>
              <a:rPr lang="nb-NO" sz="1200" dirty="0"/>
              <a:t>FF Kronprins </a:t>
            </a:r>
          </a:p>
          <a:p>
            <a:r>
              <a:rPr lang="nb-NO" sz="1200" dirty="0"/>
              <a:t>     Haakon</a:t>
            </a:r>
          </a:p>
        </p:txBody>
      </p:sp>
      <p:pic>
        <p:nvPicPr>
          <p:cNvPr id="27" name="Bilde 26">
            <a:extLst>
              <a:ext uri="{FF2B5EF4-FFF2-40B4-BE49-F238E27FC236}">
                <a16:creationId xmlns:a16="http://schemas.microsoft.com/office/drawing/2014/main" id="{C6B20B4F-53DD-4EDC-B3AB-4020EEEE01D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53670" y="5219952"/>
            <a:ext cx="528048" cy="764160"/>
          </a:xfrm>
          <a:prstGeom prst="rect">
            <a:avLst/>
          </a:prstGeom>
        </p:spPr>
      </p:pic>
      <p:pic>
        <p:nvPicPr>
          <p:cNvPr id="31" name="Bilde 30">
            <a:extLst>
              <a:ext uri="{FF2B5EF4-FFF2-40B4-BE49-F238E27FC236}">
                <a16:creationId xmlns:a16="http://schemas.microsoft.com/office/drawing/2014/main" id="{3C682B85-352C-4DA4-AA7B-0D3DF5638408}"/>
              </a:ext>
            </a:extLst>
          </p:cNvPr>
          <p:cNvPicPr>
            <a:picLocks noChangeAspect="1"/>
          </p:cNvPicPr>
          <p:nvPr/>
        </p:nvPicPr>
        <p:blipFill>
          <a:blip r:embed="rId10">
            <a:duotone>
              <a:prstClr val="black"/>
              <a:srgbClr val="85CFAA">
                <a:tint val="45000"/>
                <a:satMod val="400000"/>
              </a:srgbClr>
            </a:duotone>
            <a:extLst>
              <a:ext uri="{BEBA8EAE-BF5A-486C-A8C5-ECC9F3942E4B}">
                <a14:imgProps xmlns:a14="http://schemas.microsoft.com/office/drawing/2010/main">
                  <a14:imgLayer r:embed="rId11">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296295" y="7524180"/>
            <a:ext cx="97592" cy="93613"/>
          </a:xfrm>
          <a:prstGeom prst="rect">
            <a:avLst/>
          </a:prstGeom>
        </p:spPr>
      </p:pic>
      <p:sp>
        <p:nvSpPr>
          <p:cNvPr id="17" name="TekstSylinder 16">
            <a:extLst>
              <a:ext uri="{FF2B5EF4-FFF2-40B4-BE49-F238E27FC236}">
                <a16:creationId xmlns:a16="http://schemas.microsoft.com/office/drawing/2014/main" id="{C9411F47-B67B-4F9A-A48A-D04D8EFC4583}"/>
              </a:ext>
            </a:extLst>
          </p:cNvPr>
          <p:cNvSpPr txBox="1"/>
          <p:nvPr/>
        </p:nvSpPr>
        <p:spPr>
          <a:xfrm rot="5400000">
            <a:off x="11021787" y="31377341"/>
            <a:ext cx="5339442" cy="276999"/>
          </a:xfrm>
          <a:prstGeom prst="rect">
            <a:avLst/>
          </a:prstGeom>
          <a:noFill/>
        </p:spPr>
        <p:txBody>
          <a:bodyPr wrap="square" rtlCol="0">
            <a:spAutoFit/>
          </a:bodyPr>
          <a:lstStyle/>
          <a:p>
            <a:r>
              <a:rPr lang="nn-NO" sz="1200" dirty="0"/>
              <a:t>Figurer: Ola Reibo / Sigrid Lind, Norsk Polarinstitutt</a:t>
            </a:r>
            <a:endParaRPr lang="nb-NO" sz="1200" dirty="0"/>
          </a:p>
        </p:txBody>
      </p:sp>
      <p:pic>
        <p:nvPicPr>
          <p:cNvPr id="18" name="Bilde 17">
            <a:extLst>
              <a:ext uri="{FF2B5EF4-FFF2-40B4-BE49-F238E27FC236}">
                <a16:creationId xmlns:a16="http://schemas.microsoft.com/office/drawing/2014/main" id="{F5B86951-5CB8-4D44-88BC-C431B98A795D}"/>
              </a:ext>
            </a:extLst>
          </p:cNvPr>
          <p:cNvPicPr>
            <a:picLocks noChangeAspect="1"/>
          </p:cNvPicPr>
          <p:nvPr/>
        </p:nvPicPr>
        <p:blipFill rotWithShape="1">
          <a:blip r:embed="rId12">
            <a:clrChange>
              <a:clrFrom>
                <a:srgbClr val="ECECEC"/>
              </a:clrFrom>
              <a:clrTo>
                <a:srgbClr val="ECECEC">
                  <a:alpha val="0"/>
                </a:srgbClr>
              </a:clrTo>
            </a:clrChange>
            <a:extLst>
              <a:ext uri="{28A0092B-C50C-407E-A947-70E740481C1C}">
                <a14:useLocalDpi xmlns:a14="http://schemas.microsoft.com/office/drawing/2010/main" val="0"/>
              </a:ext>
            </a:extLst>
          </a:blip>
          <a:srcRect l="8234" t="21583" r="7120" b="24995"/>
          <a:stretch/>
        </p:blipFill>
        <p:spPr>
          <a:xfrm>
            <a:off x="1983473" y="23156389"/>
            <a:ext cx="687591" cy="443476"/>
          </a:xfrm>
          <a:prstGeom prst="rect">
            <a:avLst/>
          </a:prstGeom>
        </p:spPr>
      </p:pic>
      <p:sp>
        <p:nvSpPr>
          <p:cNvPr id="15" name="Rektangel 14">
            <a:extLst>
              <a:ext uri="{FF2B5EF4-FFF2-40B4-BE49-F238E27FC236}">
                <a16:creationId xmlns:a16="http://schemas.microsoft.com/office/drawing/2014/main" id="{0520E3D9-48B9-471D-946B-544476AAF916}"/>
              </a:ext>
            </a:extLst>
          </p:cNvPr>
          <p:cNvSpPr/>
          <p:nvPr/>
        </p:nvSpPr>
        <p:spPr>
          <a:xfrm>
            <a:off x="-100360" y="0"/>
            <a:ext cx="14262410" cy="3636372"/>
          </a:xfrm>
          <a:prstGeom prst="rect">
            <a:avLst/>
          </a:prstGeom>
          <a:solidFill>
            <a:srgbClr val="E6F7FE"/>
          </a:solidFill>
          <a:ln>
            <a:solidFill>
              <a:srgbClr val="E6F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0426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Rett linje 15">
            <a:extLst>
              <a:ext uri="{FF2B5EF4-FFF2-40B4-BE49-F238E27FC236}">
                <a16:creationId xmlns:a16="http://schemas.microsoft.com/office/drawing/2014/main" id="{36E2CA4C-611C-4859-832C-029F28F8C22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039C8ACB-B5A2-451C-9376-E5398C33113E}"/>
              </a:ext>
            </a:extLst>
          </p:cNvPr>
          <p:cNvCxnSpPr/>
          <p:nvPr/>
        </p:nvCxnSpPr>
        <p:spPr>
          <a:xfrm>
            <a:off x="0" y="3599657"/>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0ECB6998-0EE4-4A53-8DB6-94552B2CE2E2}"/>
              </a:ext>
            </a:extLst>
          </p:cNvPr>
          <p:cNvCxnSpPr/>
          <p:nvPr/>
        </p:nvCxnSpPr>
        <p:spPr>
          <a:xfrm>
            <a:off x="0" y="3599657"/>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FFA05D9E-B325-46DC-A635-DF1855FAB782}"/>
              </a:ext>
            </a:extLst>
          </p:cNvPr>
          <p:cNvCxnSpPr/>
          <p:nvPr/>
        </p:nvCxnSpPr>
        <p:spPr>
          <a:xfrm>
            <a:off x="0" y="3599657"/>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9" name="Bilde 18">
            <a:extLst>
              <a:ext uri="{FF2B5EF4-FFF2-40B4-BE49-F238E27FC236}">
                <a16:creationId xmlns:a16="http://schemas.microsoft.com/office/drawing/2014/main" id="{75E3974B-B28A-46CB-9931-338F8175FC9F}"/>
              </a:ext>
            </a:extLst>
          </p:cNvPr>
          <p:cNvPicPr>
            <a:picLocks noChangeAspect="1"/>
          </p:cNvPicPr>
          <p:nvPr/>
        </p:nvPicPr>
        <p:blipFill rotWithShape="1">
          <a:blip r:embed="rId3">
            <a:extLst>
              <a:ext uri="{28A0092B-C50C-407E-A947-70E740481C1C}">
                <a14:useLocalDpi xmlns:a14="http://schemas.microsoft.com/office/drawing/2010/main" val="0"/>
              </a:ext>
            </a:extLst>
          </a:blip>
          <a:srcRect b="-206"/>
          <a:stretch/>
        </p:blipFill>
        <p:spPr>
          <a:xfrm>
            <a:off x="-54642" y="11794991"/>
            <a:ext cx="14159821" cy="21850772"/>
          </a:xfrm>
          <a:prstGeom prst="rect">
            <a:avLst/>
          </a:prstGeom>
        </p:spPr>
      </p:pic>
      <p:sp>
        <p:nvSpPr>
          <p:cNvPr id="4" name="TekstSylinder 3">
            <a:extLst>
              <a:ext uri="{FF2B5EF4-FFF2-40B4-BE49-F238E27FC236}">
                <a16:creationId xmlns:a16="http://schemas.microsoft.com/office/drawing/2014/main" id="{8BD46A47-99EB-4B95-B4DB-2900ED9B9406}"/>
              </a:ext>
            </a:extLst>
          </p:cNvPr>
          <p:cNvSpPr txBox="1"/>
          <p:nvPr/>
        </p:nvSpPr>
        <p:spPr>
          <a:xfrm>
            <a:off x="1273630" y="5559086"/>
            <a:ext cx="45719" cy="369332"/>
          </a:xfrm>
          <a:prstGeom prst="rect">
            <a:avLst/>
          </a:prstGeom>
          <a:noFill/>
        </p:spPr>
        <p:txBody>
          <a:bodyPr wrap="square" rtlCol="0">
            <a:spAutoFit/>
          </a:bodyPr>
          <a:lstStyle/>
          <a:p>
            <a:endParaRPr lang="nb-NO" dirty="0"/>
          </a:p>
        </p:txBody>
      </p:sp>
      <p:sp>
        <p:nvSpPr>
          <p:cNvPr id="5" name="TekstSylinder 4">
            <a:extLst>
              <a:ext uri="{FF2B5EF4-FFF2-40B4-BE49-F238E27FC236}">
                <a16:creationId xmlns:a16="http://schemas.microsoft.com/office/drawing/2014/main" id="{FD42DF31-4196-4846-A777-52AE93A30F10}"/>
              </a:ext>
            </a:extLst>
          </p:cNvPr>
          <p:cNvSpPr txBox="1"/>
          <p:nvPr/>
        </p:nvSpPr>
        <p:spPr>
          <a:xfrm>
            <a:off x="1792002" y="5401329"/>
            <a:ext cx="11149692" cy="1785104"/>
          </a:xfrm>
          <a:prstGeom prst="rect">
            <a:avLst/>
          </a:prstGeom>
          <a:noFill/>
        </p:spPr>
        <p:txBody>
          <a:bodyPr wrap="square" rtlCol="0">
            <a:spAutoFit/>
          </a:bodyPr>
          <a:lstStyle/>
          <a:p>
            <a:r>
              <a:rPr lang="nb-NO" sz="11000" dirty="0">
                <a:latin typeface="Myriad Pro Light" panose="020B0603030403090204" pitchFamily="34" charset="0"/>
              </a:rPr>
              <a:t>NANSENFLASKA</a:t>
            </a:r>
          </a:p>
        </p:txBody>
      </p:sp>
      <p:sp>
        <p:nvSpPr>
          <p:cNvPr id="6" name="TekstSylinder 5">
            <a:extLst>
              <a:ext uri="{FF2B5EF4-FFF2-40B4-BE49-F238E27FC236}">
                <a16:creationId xmlns:a16="http://schemas.microsoft.com/office/drawing/2014/main" id="{076D1B1C-ED9B-40ED-B348-945C8024394A}"/>
              </a:ext>
            </a:extLst>
          </p:cNvPr>
          <p:cNvSpPr txBox="1"/>
          <p:nvPr/>
        </p:nvSpPr>
        <p:spPr>
          <a:xfrm>
            <a:off x="1870959" y="7457154"/>
            <a:ext cx="10433356" cy="1477328"/>
          </a:xfrm>
          <a:prstGeom prst="rect">
            <a:avLst/>
          </a:prstGeom>
          <a:noFill/>
        </p:spPr>
        <p:txBody>
          <a:bodyPr wrap="square" rtlCol="0">
            <a:spAutoFit/>
          </a:bodyPr>
          <a:lstStyle/>
          <a:p>
            <a:r>
              <a:rPr lang="nb-NO" sz="3600" i="1" dirty="0">
                <a:latin typeface="Myriad Pro Light" panose="020B0603030403090204" pitchFamily="34" charset="0"/>
              </a:rPr>
              <a:t>Hvordan forstå og forutsi endringer i dyreliv, havstrømmer og havis?</a:t>
            </a:r>
            <a:endParaRPr lang="nb-NO" sz="3600" dirty="0">
              <a:latin typeface="Myriad Pro Light" panose="020B0603030403090204" pitchFamily="34" charset="0"/>
            </a:endParaRPr>
          </a:p>
          <a:p>
            <a:endParaRPr lang="nb-NO" dirty="0"/>
          </a:p>
        </p:txBody>
      </p:sp>
      <p:sp>
        <p:nvSpPr>
          <p:cNvPr id="7" name="TekstSylinder 6">
            <a:extLst>
              <a:ext uri="{FF2B5EF4-FFF2-40B4-BE49-F238E27FC236}">
                <a16:creationId xmlns:a16="http://schemas.microsoft.com/office/drawing/2014/main" id="{35C071A4-E022-4DDE-BAEF-013A6CAC6361}"/>
              </a:ext>
            </a:extLst>
          </p:cNvPr>
          <p:cNvSpPr txBox="1"/>
          <p:nvPr/>
        </p:nvSpPr>
        <p:spPr>
          <a:xfrm>
            <a:off x="1865173" y="9040340"/>
            <a:ext cx="10303330" cy="1384995"/>
          </a:xfrm>
          <a:prstGeom prst="rect">
            <a:avLst/>
          </a:prstGeom>
          <a:noFill/>
        </p:spPr>
        <p:txBody>
          <a:bodyPr wrap="square" rtlCol="0">
            <a:spAutoFit/>
          </a:bodyPr>
          <a:lstStyle/>
          <a:p>
            <a:r>
              <a:rPr lang="nb-NO" sz="2200" dirty="0"/>
              <a:t>Havforskere måler temperatur, trykk og saltholdighet på forskjellige dybder i havet. Dette gir informasjon om lagdeling og strømmene i vannsøyla, og om leveområdene til artene som holder til her.</a:t>
            </a:r>
          </a:p>
          <a:p>
            <a:endParaRPr lang="nb-NO" dirty="0"/>
          </a:p>
        </p:txBody>
      </p:sp>
      <p:pic>
        <p:nvPicPr>
          <p:cNvPr id="3" name="Bilde 2">
            <a:extLst>
              <a:ext uri="{FF2B5EF4-FFF2-40B4-BE49-F238E27FC236}">
                <a16:creationId xmlns:a16="http://schemas.microsoft.com/office/drawing/2014/main" id="{A88F9E31-A106-4F8B-BC0F-B6F3913C0201}"/>
              </a:ext>
            </a:extLst>
          </p:cNvPr>
          <p:cNvPicPr>
            <a:picLocks noChangeAspect="1"/>
          </p:cNvPicPr>
          <p:nvPr/>
        </p:nvPicPr>
        <p:blipFill rotWithShape="1">
          <a:blip r:embed="rId4">
            <a:extLst>
              <a:ext uri="{28A0092B-C50C-407E-A947-70E740481C1C}">
                <a14:useLocalDpi xmlns:a14="http://schemas.microsoft.com/office/drawing/2010/main" val="0"/>
              </a:ext>
            </a:extLst>
          </a:blip>
          <a:srcRect b="6956"/>
          <a:stretch/>
        </p:blipFill>
        <p:spPr>
          <a:xfrm>
            <a:off x="1839830" y="11128244"/>
            <a:ext cx="3679308" cy="7112082"/>
          </a:xfrm>
          <a:prstGeom prst="rect">
            <a:avLst/>
          </a:prstGeom>
        </p:spPr>
      </p:pic>
      <p:sp>
        <p:nvSpPr>
          <p:cNvPr id="9" name="TekstSylinder 8">
            <a:extLst>
              <a:ext uri="{FF2B5EF4-FFF2-40B4-BE49-F238E27FC236}">
                <a16:creationId xmlns:a16="http://schemas.microsoft.com/office/drawing/2014/main" id="{2919EC3D-0BAB-4D95-82F8-D83FA5B90CA7}"/>
              </a:ext>
            </a:extLst>
          </p:cNvPr>
          <p:cNvSpPr txBox="1"/>
          <p:nvPr/>
        </p:nvSpPr>
        <p:spPr>
          <a:xfrm>
            <a:off x="7626689" y="10490904"/>
            <a:ext cx="4833261" cy="8263801"/>
          </a:xfrm>
          <a:prstGeom prst="rect">
            <a:avLst/>
          </a:prstGeom>
          <a:noFill/>
        </p:spPr>
        <p:txBody>
          <a:bodyPr wrap="square" rtlCol="0">
            <a:spAutoFit/>
          </a:bodyPr>
          <a:lstStyle/>
          <a:p>
            <a:r>
              <a:rPr lang="nb-NO" sz="2800" i="1" dirty="0">
                <a:latin typeface="Myriad Pro Light" panose="020B0603030403090204" pitchFamily="34" charset="0"/>
              </a:rPr>
              <a:t>VANNHENTER</a:t>
            </a:r>
          </a:p>
          <a:p>
            <a:endParaRPr lang="nb-NO" sz="1100" dirty="0"/>
          </a:p>
          <a:p>
            <a:r>
              <a:rPr lang="nb-NO" sz="2200" dirty="0"/>
              <a:t>Gode verktøy er viktig for å samle inn forskningsdata. Vitenskapsmannen og polfareren Fridtjof Nansen utbedret en tidlig versjon av en «</a:t>
            </a:r>
            <a:r>
              <a:rPr lang="nb-NO" sz="2200" dirty="0" err="1"/>
              <a:t>vannhenter</a:t>
            </a:r>
            <a:r>
              <a:rPr lang="nb-NO" sz="2200" dirty="0"/>
              <a:t>». Denne er åpen i bunnen når den fires ned i havet til ønsket dybde og lukkes ved å slippe ned et bly-lodd slik at flaska snus opp-ned når den treffes av loddet, og vannet blir lukket inne i flasken. Et termometer og en trykkmåler i flasken måler temperatur og trykk i samme øyeblikk som flaska lukkes. </a:t>
            </a:r>
            <a:r>
              <a:rPr lang="nb-NO" sz="2200" dirty="0" err="1"/>
              <a:t>Vannhenteren</a:t>
            </a:r>
            <a:r>
              <a:rPr lang="nb-NO" sz="2200" dirty="0"/>
              <a:t> frakter vannet opp til overflaten, og det kan tas ulike prøver. </a:t>
            </a:r>
            <a:endParaRPr lang="nb-NO" sz="800" dirty="0"/>
          </a:p>
          <a:p>
            <a:r>
              <a:rPr lang="nb-NO" sz="2200" dirty="0"/>
              <a:t>«Nansen-flasker» er fortsatt i bruk, men modernisert. I dag er mange flasker montert sammen i en rosett, og </a:t>
            </a:r>
          </a:p>
          <a:p>
            <a:r>
              <a:rPr lang="nb-NO" sz="2200" dirty="0"/>
              <a:t>flaskene utløses på ulike dybder på sin ferd nedover i vannsøyla. </a:t>
            </a:r>
          </a:p>
          <a:p>
            <a:endParaRPr lang="nb-NO" sz="2400" dirty="0"/>
          </a:p>
          <a:p>
            <a:endParaRPr lang="nb-NO" sz="2400" dirty="0"/>
          </a:p>
          <a:p>
            <a:endParaRPr lang="nb-NO" dirty="0"/>
          </a:p>
        </p:txBody>
      </p:sp>
      <p:sp>
        <p:nvSpPr>
          <p:cNvPr id="2" name="TekstSylinder 1">
            <a:extLst>
              <a:ext uri="{FF2B5EF4-FFF2-40B4-BE49-F238E27FC236}">
                <a16:creationId xmlns:a16="http://schemas.microsoft.com/office/drawing/2014/main" id="{83E3898C-FCD8-4D45-8F58-2F837D957770}"/>
              </a:ext>
            </a:extLst>
          </p:cNvPr>
          <p:cNvSpPr txBox="1"/>
          <p:nvPr/>
        </p:nvSpPr>
        <p:spPr>
          <a:xfrm rot="5400000">
            <a:off x="4035571" y="12500137"/>
            <a:ext cx="2955471" cy="276999"/>
          </a:xfrm>
          <a:prstGeom prst="rect">
            <a:avLst/>
          </a:prstGeom>
          <a:noFill/>
        </p:spPr>
        <p:txBody>
          <a:bodyPr wrap="square" rtlCol="0">
            <a:spAutoFit/>
          </a:bodyPr>
          <a:lstStyle/>
          <a:p>
            <a:r>
              <a:rPr lang="nb-NO" sz="1200" dirty="0"/>
              <a:t>Figur: </a:t>
            </a:r>
            <a:r>
              <a:rPr lang="nb-NO" sz="1200" dirty="0" err="1"/>
              <a:t>Oceanworld</a:t>
            </a:r>
            <a:endParaRPr lang="nb-NO" sz="1200" dirty="0"/>
          </a:p>
        </p:txBody>
      </p:sp>
      <p:sp>
        <p:nvSpPr>
          <p:cNvPr id="10" name="TekstSylinder 9">
            <a:extLst>
              <a:ext uri="{FF2B5EF4-FFF2-40B4-BE49-F238E27FC236}">
                <a16:creationId xmlns:a16="http://schemas.microsoft.com/office/drawing/2014/main" id="{DC42B9F9-128A-4FE9-B93D-83BD5151A767}"/>
              </a:ext>
            </a:extLst>
          </p:cNvPr>
          <p:cNvSpPr txBox="1"/>
          <p:nvPr/>
        </p:nvSpPr>
        <p:spPr>
          <a:xfrm rot="5400000">
            <a:off x="11924211" y="30515591"/>
            <a:ext cx="3563571" cy="276999"/>
          </a:xfrm>
          <a:prstGeom prst="rect">
            <a:avLst/>
          </a:prstGeom>
          <a:noFill/>
        </p:spPr>
        <p:txBody>
          <a:bodyPr wrap="square" rtlCol="0">
            <a:spAutoFit/>
          </a:bodyPr>
          <a:lstStyle/>
          <a:p>
            <a:r>
              <a:rPr lang="nb-NO" sz="1200" dirty="0">
                <a:solidFill>
                  <a:schemeClr val="bg1"/>
                </a:solidFill>
              </a:rPr>
              <a:t>Foto: Rudi Caeyers, UiT Norges arktiske universitet</a:t>
            </a:r>
          </a:p>
        </p:txBody>
      </p:sp>
      <p:pic>
        <p:nvPicPr>
          <p:cNvPr id="11" name="Bilde 10">
            <a:extLst>
              <a:ext uri="{FF2B5EF4-FFF2-40B4-BE49-F238E27FC236}">
                <a16:creationId xmlns:a16="http://schemas.microsoft.com/office/drawing/2014/main" id="{2FA6F2D1-5464-41C4-8A80-F5D433086BD1}"/>
              </a:ext>
            </a:extLst>
          </p:cNvPr>
          <p:cNvPicPr>
            <a:picLocks noChangeAspect="1"/>
          </p:cNvPicPr>
          <p:nvPr/>
        </p:nvPicPr>
        <p:blipFill rotWithShape="1">
          <a:blip r:embed="rId5">
            <a:clrChange>
              <a:clrFrom>
                <a:srgbClr val="ECECEC"/>
              </a:clrFrom>
              <a:clrTo>
                <a:srgbClr val="ECECEC">
                  <a:alpha val="0"/>
                </a:srgbClr>
              </a:clrTo>
            </a:clrChange>
            <a:extLst>
              <a:ext uri="{28A0092B-C50C-407E-A947-70E740481C1C}">
                <a14:useLocalDpi xmlns:a14="http://schemas.microsoft.com/office/drawing/2010/main" val="0"/>
              </a:ext>
            </a:extLst>
          </a:blip>
          <a:srcRect l="8234" t="21583" r="7120" b="24995"/>
          <a:stretch/>
        </p:blipFill>
        <p:spPr>
          <a:xfrm>
            <a:off x="7746274" y="18008070"/>
            <a:ext cx="687591" cy="443476"/>
          </a:xfrm>
          <a:prstGeom prst="rect">
            <a:avLst/>
          </a:prstGeom>
        </p:spPr>
      </p:pic>
      <p:sp>
        <p:nvSpPr>
          <p:cNvPr id="8" name="TekstSylinder 7">
            <a:extLst>
              <a:ext uri="{FF2B5EF4-FFF2-40B4-BE49-F238E27FC236}">
                <a16:creationId xmlns:a16="http://schemas.microsoft.com/office/drawing/2014/main" id="{C1DEAAE5-84E8-4CA6-9B36-001E75290ABA}"/>
              </a:ext>
            </a:extLst>
          </p:cNvPr>
          <p:cNvSpPr txBox="1"/>
          <p:nvPr/>
        </p:nvSpPr>
        <p:spPr>
          <a:xfrm>
            <a:off x="7630192" y="18588181"/>
            <a:ext cx="4833261" cy="3754874"/>
          </a:xfrm>
          <a:prstGeom prst="rect">
            <a:avLst/>
          </a:prstGeom>
          <a:noFill/>
        </p:spPr>
        <p:txBody>
          <a:bodyPr wrap="square" rtlCol="0">
            <a:spAutoFit/>
          </a:bodyPr>
          <a:lstStyle/>
          <a:p>
            <a:r>
              <a:rPr lang="en-US" sz="2200" dirty="0">
                <a:solidFill>
                  <a:srgbClr val="7030A0"/>
                </a:solidFill>
              </a:rPr>
              <a:t>Oceanographers measure conductivity, temperature and depth at different depths in the ocean. They use a form of the Nansen bottle, which takes water samples when the bottle is tipped over in the water. In the modern version, many bottles are mounted in a rig that is triggered at different depths in the water column. The samples reveal information about water mass layers and currents. </a:t>
            </a:r>
            <a:endParaRPr lang="nb-NO" sz="2200" dirty="0">
              <a:solidFill>
                <a:srgbClr val="7030A0"/>
              </a:solidFill>
            </a:endParaRPr>
          </a:p>
          <a:p>
            <a:endParaRPr lang="nb-NO" dirty="0"/>
          </a:p>
        </p:txBody>
      </p:sp>
      <p:sp>
        <p:nvSpPr>
          <p:cNvPr id="15" name="Rektangel 14">
            <a:extLst>
              <a:ext uri="{FF2B5EF4-FFF2-40B4-BE49-F238E27FC236}">
                <a16:creationId xmlns:a16="http://schemas.microsoft.com/office/drawing/2014/main" id="{5BEF58F6-651C-4BAD-8EAA-D07EFB5D2245}"/>
              </a:ext>
            </a:extLst>
          </p:cNvPr>
          <p:cNvSpPr/>
          <p:nvPr/>
        </p:nvSpPr>
        <p:spPr>
          <a:xfrm>
            <a:off x="-54642" y="33601159"/>
            <a:ext cx="14159821" cy="2353973"/>
          </a:xfrm>
          <a:prstGeom prst="rect">
            <a:avLst/>
          </a:prstGeom>
          <a:solidFill>
            <a:srgbClr val="20385E"/>
          </a:solidFill>
          <a:ln>
            <a:solidFill>
              <a:srgbClr val="203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TekstSylinder 16">
            <a:extLst>
              <a:ext uri="{FF2B5EF4-FFF2-40B4-BE49-F238E27FC236}">
                <a16:creationId xmlns:a16="http://schemas.microsoft.com/office/drawing/2014/main" id="{E87F2E1A-84AA-4CBE-86E5-2A4ED3D56A95}"/>
              </a:ext>
            </a:extLst>
          </p:cNvPr>
          <p:cNvSpPr txBox="1"/>
          <p:nvPr/>
        </p:nvSpPr>
        <p:spPr>
          <a:xfrm>
            <a:off x="1872192" y="18238490"/>
            <a:ext cx="887703" cy="584775"/>
          </a:xfrm>
          <a:prstGeom prst="rect">
            <a:avLst/>
          </a:prstGeom>
          <a:noFill/>
        </p:spPr>
        <p:txBody>
          <a:bodyPr wrap="square" rtlCol="0">
            <a:spAutoFit/>
          </a:bodyPr>
          <a:lstStyle/>
          <a:p>
            <a:r>
              <a:rPr lang="nb-NO" sz="1600" dirty="0"/>
              <a:t>Før vending</a:t>
            </a:r>
          </a:p>
        </p:txBody>
      </p:sp>
      <p:sp>
        <p:nvSpPr>
          <p:cNvPr id="20" name="TekstSylinder 19">
            <a:extLst>
              <a:ext uri="{FF2B5EF4-FFF2-40B4-BE49-F238E27FC236}">
                <a16:creationId xmlns:a16="http://schemas.microsoft.com/office/drawing/2014/main" id="{D3FC858E-D786-48CB-9B59-1D6287F87774}"/>
              </a:ext>
            </a:extLst>
          </p:cNvPr>
          <p:cNvSpPr txBox="1"/>
          <p:nvPr/>
        </p:nvSpPr>
        <p:spPr>
          <a:xfrm>
            <a:off x="3085353" y="18240325"/>
            <a:ext cx="887703" cy="584775"/>
          </a:xfrm>
          <a:prstGeom prst="rect">
            <a:avLst/>
          </a:prstGeom>
          <a:noFill/>
        </p:spPr>
        <p:txBody>
          <a:bodyPr wrap="square" rtlCol="0">
            <a:spAutoFit/>
          </a:bodyPr>
          <a:lstStyle/>
          <a:p>
            <a:r>
              <a:rPr lang="nb-NO" sz="1600" dirty="0"/>
              <a:t>Under vending</a:t>
            </a:r>
          </a:p>
        </p:txBody>
      </p:sp>
      <p:sp>
        <p:nvSpPr>
          <p:cNvPr id="21" name="TekstSylinder 20">
            <a:extLst>
              <a:ext uri="{FF2B5EF4-FFF2-40B4-BE49-F238E27FC236}">
                <a16:creationId xmlns:a16="http://schemas.microsoft.com/office/drawing/2014/main" id="{EA26255E-C084-4257-8005-175B4F80A0DF}"/>
              </a:ext>
            </a:extLst>
          </p:cNvPr>
          <p:cNvSpPr txBox="1"/>
          <p:nvPr/>
        </p:nvSpPr>
        <p:spPr>
          <a:xfrm>
            <a:off x="4686784" y="18219889"/>
            <a:ext cx="887703" cy="584775"/>
          </a:xfrm>
          <a:prstGeom prst="rect">
            <a:avLst/>
          </a:prstGeom>
          <a:noFill/>
        </p:spPr>
        <p:txBody>
          <a:bodyPr wrap="square" rtlCol="0">
            <a:spAutoFit/>
          </a:bodyPr>
          <a:lstStyle/>
          <a:p>
            <a:r>
              <a:rPr lang="nb-NO" sz="1600" dirty="0"/>
              <a:t>Etter vending</a:t>
            </a:r>
          </a:p>
        </p:txBody>
      </p:sp>
    </p:spTree>
    <p:extLst>
      <p:ext uri="{BB962C8B-B14F-4D97-AF65-F5344CB8AC3E}">
        <p14:creationId xmlns:p14="http://schemas.microsoft.com/office/powerpoint/2010/main" val="276921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tt linje 10">
            <a:extLst>
              <a:ext uri="{FF2B5EF4-FFF2-40B4-BE49-F238E27FC236}">
                <a16:creationId xmlns:a16="http://schemas.microsoft.com/office/drawing/2014/main" id="{847EC4A1-8C37-421D-851A-BC5CFA3047E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9" name="Rett linje 8">
            <a:extLst>
              <a:ext uri="{FF2B5EF4-FFF2-40B4-BE49-F238E27FC236}">
                <a16:creationId xmlns:a16="http://schemas.microsoft.com/office/drawing/2014/main" id="{68FEF048-4C64-48AF-B69B-A77BC64D27BA}"/>
              </a:ext>
            </a:extLst>
          </p:cNvPr>
          <p:cNvCxnSpPr/>
          <p:nvPr/>
        </p:nvCxnSpPr>
        <p:spPr>
          <a:xfrm>
            <a:off x="0" y="3599657"/>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3" name="Bilde 2">
            <a:extLst>
              <a:ext uri="{FF2B5EF4-FFF2-40B4-BE49-F238E27FC236}">
                <a16:creationId xmlns:a16="http://schemas.microsoft.com/office/drawing/2014/main" id="{77543FB9-2D08-400B-8170-E08F780DD0BA}"/>
              </a:ext>
            </a:extLst>
          </p:cNvPr>
          <p:cNvPicPr>
            <a:picLocks noChangeAspect="1"/>
          </p:cNvPicPr>
          <p:nvPr/>
        </p:nvPicPr>
        <p:blipFill rotWithShape="1">
          <a:blip r:embed="rId3">
            <a:extLst>
              <a:ext uri="{28A0092B-C50C-407E-A947-70E740481C1C}">
                <a14:useLocalDpi xmlns:a14="http://schemas.microsoft.com/office/drawing/2010/main" val="0"/>
              </a:ext>
            </a:extLst>
          </a:blip>
          <a:srcRect t="11815" b="2724"/>
          <a:stretch/>
        </p:blipFill>
        <p:spPr>
          <a:xfrm>
            <a:off x="-89210" y="23404223"/>
            <a:ext cx="14262410" cy="8999031"/>
          </a:xfrm>
          <a:prstGeom prst="rect">
            <a:avLst/>
          </a:prstGeom>
        </p:spPr>
      </p:pic>
      <p:cxnSp>
        <p:nvCxnSpPr>
          <p:cNvPr id="8" name="Rett linje 7">
            <a:extLst>
              <a:ext uri="{FF2B5EF4-FFF2-40B4-BE49-F238E27FC236}">
                <a16:creationId xmlns:a16="http://schemas.microsoft.com/office/drawing/2014/main" id="{9563B10B-9683-463A-B90C-7659B513A50B}"/>
              </a:ext>
            </a:extLst>
          </p:cNvPr>
          <p:cNvCxnSpPr/>
          <p:nvPr/>
        </p:nvCxnSpPr>
        <p:spPr>
          <a:xfrm>
            <a:off x="0" y="3599657"/>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Rett linje 1">
            <a:extLst>
              <a:ext uri="{FF2B5EF4-FFF2-40B4-BE49-F238E27FC236}">
                <a16:creationId xmlns:a16="http://schemas.microsoft.com/office/drawing/2014/main" id="{A5185959-9FDC-4269-BF39-A3B04EA7B100}"/>
              </a:ext>
            </a:extLst>
          </p:cNvPr>
          <p:cNvCxnSpPr/>
          <p:nvPr/>
        </p:nvCxnSpPr>
        <p:spPr>
          <a:xfrm>
            <a:off x="0" y="3599657"/>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kstSylinder 3">
            <a:extLst>
              <a:ext uri="{FF2B5EF4-FFF2-40B4-BE49-F238E27FC236}">
                <a16:creationId xmlns:a16="http://schemas.microsoft.com/office/drawing/2014/main" id="{8BD46A47-99EB-4B95-B4DB-2900ED9B9406}"/>
              </a:ext>
            </a:extLst>
          </p:cNvPr>
          <p:cNvSpPr txBox="1"/>
          <p:nvPr/>
        </p:nvSpPr>
        <p:spPr>
          <a:xfrm>
            <a:off x="-12220339" y="5559086"/>
            <a:ext cx="45719" cy="369332"/>
          </a:xfrm>
          <a:prstGeom prst="rect">
            <a:avLst/>
          </a:prstGeom>
          <a:noFill/>
        </p:spPr>
        <p:txBody>
          <a:bodyPr wrap="square" rtlCol="0">
            <a:spAutoFit/>
          </a:bodyPr>
          <a:lstStyle/>
          <a:p>
            <a:endParaRPr lang="nb-NO" dirty="0"/>
          </a:p>
        </p:txBody>
      </p:sp>
      <p:sp>
        <p:nvSpPr>
          <p:cNvPr id="5" name="TekstSylinder 4">
            <a:extLst>
              <a:ext uri="{FF2B5EF4-FFF2-40B4-BE49-F238E27FC236}">
                <a16:creationId xmlns:a16="http://schemas.microsoft.com/office/drawing/2014/main" id="{FD42DF31-4196-4846-A777-52AE93A30F10}"/>
              </a:ext>
            </a:extLst>
          </p:cNvPr>
          <p:cNvSpPr txBox="1"/>
          <p:nvPr/>
        </p:nvSpPr>
        <p:spPr>
          <a:xfrm>
            <a:off x="1802667" y="5458928"/>
            <a:ext cx="11864047" cy="1631216"/>
          </a:xfrm>
          <a:prstGeom prst="rect">
            <a:avLst/>
          </a:prstGeom>
          <a:noFill/>
        </p:spPr>
        <p:txBody>
          <a:bodyPr wrap="square" rtlCol="0">
            <a:spAutoFit/>
          </a:bodyPr>
          <a:lstStyle/>
          <a:p>
            <a:r>
              <a:rPr lang="nb-NO" sz="10000" dirty="0">
                <a:latin typeface="Myriad Pro Light" panose="020B0603030403090204" pitchFamily="34" charset="0"/>
              </a:rPr>
              <a:t>MARINE MIKROBER</a:t>
            </a:r>
          </a:p>
        </p:txBody>
      </p:sp>
      <p:sp>
        <p:nvSpPr>
          <p:cNvPr id="6" name="TekstSylinder 5">
            <a:extLst>
              <a:ext uri="{FF2B5EF4-FFF2-40B4-BE49-F238E27FC236}">
                <a16:creationId xmlns:a16="http://schemas.microsoft.com/office/drawing/2014/main" id="{076D1B1C-ED9B-40ED-B348-945C8024394A}"/>
              </a:ext>
            </a:extLst>
          </p:cNvPr>
          <p:cNvSpPr txBox="1"/>
          <p:nvPr/>
        </p:nvSpPr>
        <p:spPr>
          <a:xfrm>
            <a:off x="1895457" y="7367220"/>
            <a:ext cx="10189032" cy="923330"/>
          </a:xfrm>
          <a:prstGeom prst="rect">
            <a:avLst/>
          </a:prstGeom>
          <a:noFill/>
        </p:spPr>
        <p:txBody>
          <a:bodyPr wrap="square" rtlCol="0">
            <a:spAutoFit/>
          </a:bodyPr>
          <a:lstStyle/>
          <a:p>
            <a:r>
              <a:rPr lang="nb-NO" sz="3600" dirty="0"/>
              <a:t>– </a:t>
            </a:r>
            <a:r>
              <a:rPr lang="nb-NO" sz="3600" i="1" dirty="0">
                <a:latin typeface="Myriad Pro Light" panose="020B0603030403090204" pitchFamily="34" charset="0"/>
              </a:rPr>
              <a:t>det usynlige flertallet</a:t>
            </a:r>
            <a:endParaRPr lang="nb-NO" sz="3600" dirty="0">
              <a:latin typeface="Myriad Pro Light" panose="020B0603030403090204" pitchFamily="34" charset="0"/>
            </a:endParaRPr>
          </a:p>
          <a:p>
            <a:endParaRPr lang="nb-NO" dirty="0"/>
          </a:p>
        </p:txBody>
      </p:sp>
      <p:sp>
        <p:nvSpPr>
          <p:cNvPr id="7" name="TekstSylinder 6">
            <a:extLst>
              <a:ext uri="{FF2B5EF4-FFF2-40B4-BE49-F238E27FC236}">
                <a16:creationId xmlns:a16="http://schemas.microsoft.com/office/drawing/2014/main" id="{35C071A4-E022-4DDE-BAEF-013A6CAC6361}"/>
              </a:ext>
            </a:extLst>
          </p:cNvPr>
          <p:cNvSpPr txBox="1"/>
          <p:nvPr/>
        </p:nvSpPr>
        <p:spPr>
          <a:xfrm>
            <a:off x="1867982" y="8390694"/>
            <a:ext cx="10419930" cy="11710898"/>
          </a:xfrm>
          <a:prstGeom prst="rect">
            <a:avLst/>
          </a:prstGeom>
          <a:noFill/>
        </p:spPr>
        <p:txBody>
          <a:bodyPr wrap="square" rtlCol="0">
            <a:spAutoFit/>
          </a:bodyPr>
          <a:lstStyle/>
          <a:p>
            <a:r>
              <a:rPr lang="nb-NO" sz="2800" b="1" i="1" dirty="0">
                <a:latin typeface="Myriad Pro Light" panose="020B0603030403090204" pitchFamily="34" charset="0"/>
              </a:rPr>
              <a:t>ULIKE LIVSFORMER</a:t>
            </a:r>
          </a:p>
          <a:p>
            <a:endParaRPr lang="nb-NO" sz="800" b="1" dirty="0">
              <a:latin typeface="Myriad Pro Light" panose="020B0603030403090204" pitchFamily="34" charset="0"/>
            </a:endParaRPr>
          </a:p>
          <a:p>
            <a:r>
              <a:rPr lang="nb-NO" sz="2200" dirty="0"/>
              <a:t>Livet på jorda oppsto i havet, og i dag finnes det flere ulike livsformer her enn noe annet sted på planeten. Den største biodiversiteten er blant mikrobene. Dette er bakterier, arkebakterier, virus og encellede eukaryoter som har samme celleoppbygging som oss og er de nærmeste slektningene til flercellede dyr og planter. De marine mikrobene er motorene i systemet – de resirkulerer næringsstoffer, beskytter økosystemet mot sykdom, høster energi fra sola, bygger karbohydrater og lager oksygen. 50-80% av oksygenet vi puster inn er dannet av marine mikrober. </a:t>
            </a:r>
          </a:p>
          <a:p>
            <a:endParaRPr lang="nb-NO" sz="2200" dirty="0"/>
          </a:p>
          <a:p>
            <a:r>
              <a:rPr lang="nb-NO" sz="2800" i="1" dirty="0">
                <a:latin typeface="Myriad Pro Light" panose="020B0603030403090204" pitchFamily="34" charset="0"/>
              </a:rPr>
              <a:t>ALT LIV AVHENGIG AV HAVET</a:t>
            </a:r>
          </a:p>
          <a:p>
            <a:endParaRPr lang="nb-NO" sz="800" dirty="0">
              <a:latin typeface="Myriad Pro Light" panose="020B0603030403090204" pitchFamily="34" charset="0"/>
            </a:endParaRPr>
          </a:p>
          <a:p>
            <a:r>
              <a:rPr lang="nb-NO" sz="2200" dirty="0"/>
              <a:t>I Arktis er alt liv, også på landjorda, avhengig av produksjonen som skjer i havet. Marine mikrober utgjør mesteparten av biomassen som dannes. De blir spist av hverandre eller av større dyr, for eksempel hoppekreps, som igjen blir føde for fisk, sjøfugl og marine pattedyr. Selv om mikrobene er kritiske for alt liv i havet, er de også den delen av økosystemet vi vet minst om. Det kan være mange millioner av dem i en bøtte med sjøvann, men de er så små at vi ikke ser dem uten mikroskop. Og selv da kan det være vanskelig å se forskjell på de ulike artene. På UNIS bruker vi cellenes DNA-signaturer for å gjenkjenne arter og for å se hvem nye ukjente arter slektes på. Genene gir oss også informasjon om hvilke funksjoner mikrobene utfører i økosystemet – for eksempel om de utfører fotosyntese, er nedbrytere og om de spiser andre.</a:t>
            </a:r>
          </a:p>
          <a:p>
            <a:endParaRPr lang="nb-NO" sz="2200" dirty="0"/>
          </a:p>
          <a:p>
            <a:r>
              <a:rPr lang="nb-NO" sz="2800" i="1" dirty="0">
                <a:latin typeface="Myriad Pro Light" panose="020B0603030403090204" pitchFamily="34" charset="0"/>
              </a:rPr>
              <a:t>NYE ARTER</a:t>
            </a:r>
          </a:p>
          <a:p>
            <a:endParaRPr lang="nb-NO" sz="800" dirty="0"/>
          </a:p>
          <a:p>
            <a:r>
              <a:rPr lang="nb-NO" sz="2200" dirty="0"/>
              <a:t>I Arven etter Nansen studerer vi økosystemet i det nordlige Barentshavet, et område som blir mer tilgjengelig etter hvert som havisen trekker seg tilbake. For å forvalte ressursene på en bærekraftig måte trenger vi kunnskap om det fysiske systemet og organismene som lever der. Det at vi allerede har oppdaget flere nye arter av mikrober i prosjektet viser hvor lite vi vet. Det er et spennende innblikk i en ukjent verden!   </a:t>
            </a:r>
          </a:p>
          <a:p>
            <a:endParaRPr lang="nb-NO" sz="2000" dirty="0"/>
          </a:p>
          <a:p>
            <a:endParaRPr lang="nb-NO" sz="2400" dirty="0"/>
          </a:p>
          <a:p>
            <a:endParaRPr lang="nb-NO" sz="2400" dirty="0"/>
          </a:p>
          <a:p>
            <a:endParaRPr lang="nb-NO" sz="2400" dirty="0"/>
          </a:p>
          <a:p>
            <a:endParaRPr lang="nb-NO" dirty="0"/>
          </a:p>
        </p:txBody>
      </p:sp>
      <p:sp>
        <p:nvSpPr>
          <p:cNvPr id="78" name="TekstSylinder 77">
            <a:extLst>
              <a:ext uri="{FF2B5EF4-FFF2-40B4-BE49-F238E27FC236}">
                <a16:creationId xmlns:a16="http://schemas.microsoft.com/office/drawing/2014/main" id="{C3B11165-6B94-4F7B-AFE3-ADA5F7D29F77}"/>
              </a:ext>
            </a:extLst>
          </p:cNvPr>
          <p:cNvSpPr txBox="1"/>
          <p:nvPr/>
        </p:nvSpPr>
        <p:spPr>
          <a:xfrm>
            <a:off x="1858172" y="19015104"/>
            <a:ext cx="10419930" cy="3477875"/>
          </a:xfrm>
          <a:prstGeom prst="rect">
            <a:avLst/>
          </a:prstGeom>
          <a:noFill/>
        </p:spPr>
        <p:txBody>
          <a:bodyPr wrap="square" rtlCol="0">
            <a:spAutoFit/>
          </a:bodyPr>
          <a:lstStyle/>
          <a:p>
            <a:r>
              <a:rPr lang="en-GB" sz="2200" i="1" dirty="0">
                <a:solidFill>
                  <a:srgbClr val="7030A0"/>
                </a:solidFill>
              </a:rPr>
              <a:t>In the Arctic, all life, even on land, depends on the production that takes place in the sea. </a:t>
            </a:r>
            <a:r>
              <a:rPr lang="en-GB" sz="2200" b="1" i="1" dirty="0">
                <a:solidFill>
                  <a:srgbClr val="7030A0"/>
                </a:solidFill>
              </a:rPr>
              <a:t>Marine microbes</a:t>
            </a:r>
            <a:r>
              <a:rPr lang="en-GB" sz="2200" i="1" dirty="0">
                <a:solidFill>
                  <a:srgbClr val="7030A0"/>
                </a:solidFill>
              </a:rPr>
              <a:t> (bacteria, viruses, and eukaryotes) make up the bulk of the biomass. The marine microbes are the engines of the system - they recycle nutrients, protect the ecosystem from disease, harvest energy from the sun, build carbohydrates and produce oxygen. 50-80% of the oxygen we breathe in is formed by marine microbes. They are eaten by each other or by larger animals, such as copepods, which in turn become food for fish, seabirds, and marine mammals. Despite the fact that microbes are critically important for all marine life, they are the part of the ecosystem that we know the least about. In the Nansen Legacy project, we have discovered several new species of microbes – confirming that this is an understudied field that we need to learn more about. </a:t>
            </a:r>
            <a:endParaRPr lang="nb-NO" sz="2200" dirty="0">
              <a:solidFill>
                <a:srgbClr val="7030A0"/>
              </a:solidFill>
            </a:endParaRPr>
          </a:p>
        </p:txBody>
      </p:sp>
      <p:sp>
        <p:nvSpPr>
          <p:cNvPr id="17" name="TekstSylinder 16">
            <a:extLst>
              <a:ext uri="{FF2B5EF4-FFF2-40B4-BE49-F238E27FC236}">
                <a16:creationId xmlns:a16="http://schemas.microsoft.com/office/drawing/2014/main" id="{C9411F47-B67B-4F9A-A48A-D04D8EFC4583}"/>
              </a:ext>
            </a:extLst>
          </p:cNvPr>
          <p:cNvSpPr txBox="1"/>
          <p:nvPr/>
        </p:nvSpPr>
        <p:spPr>
          <a:xfrm rot="5400000">
            <a:off x="11053847" y="31981501"/>
            <a:ext cx="5339442" cy="276999"/>
          </a:xfrm>
          <a:prstGeom prst="rect">
            <a:avLst/>
          </a:prstGeom>
          <a:noFill/>
        </p:spPr>
        <p:txBody>
          <a:bodyPr wrap="square" rtlCol="0">
            <a:spAutoFit/>
          </a:bodyPr>
          <a:lstStyle/>
          <a:p>
            <a:r>
              <a:rPr lang="en-GB" sz="1200" dirty="0" err="1">
                <a:solidFill>
                  <a:schemeClr val="bg1"/>
                </a:solidFill>
              </a:rPr>
              <a:t>Foto</a:t>
            </a:r>
            <a:r>
              <a:rPr lang="en-GB" sz="1200" dirty="0">
                <a:solidFill>
                  <a:schemeClr val="bg1"/>
                </a:solidFill>
              </a:rPr>
              <a:t>: Luka </a:t>
            </a:r>
            <a:r>
              <a:rPr lang="en-GB" sz="1200" dirty="0" err="1">
                <a:solidFill>
                  <a:schemeClr val="bg1"/>
                </a:solidFill>
              </a:rPr>
              <a:t>Supraha</a:t>
            </a:r>
            <a:r>
              <a:rPr lang="en-GB" sz="1200" dirty="0">
                <a:solidFill>
                  <a:schemeClr val="bg1"/>
                </a:solidFill>
              </a:rPr>
              <a:t>/</a:t>
            </a:r>
            <a:r>
              <a:rPr lang="en-GB" sz="1200" dirty="0" err="1">
                <a:solidFill>
                  <a:schemeClr val="bg1"/>
                </a:solidFill>
              </a:rPr>
              <a:t>Universitetet</a:t>
            </a:r>
            <a:r>
              <a:rPr lang="en-GB" sz="1200" dirty="0">
                <a:solidFill>
                  <a:schemeClr val="bg1"/>
                </a:solidFill>
              </a:rPr>
              <a:t> </a:t>
            </a:r>
            <a:r>
              <a:rPr lang="en-GB" sz="1200" dirty="0" err="1">
                <a:solidFill>
                  <a:schemeClr val="bg1"/>
                </a:solidFill>
              </a:rPr>
              <a:t>i</a:t>
            </a:r>
            <a:r>
              <a:rPr lang="en-GB" sz="1200" dirty="0">
                <a:solidFill>
                  <a:schemeClr val="bg1"/>
                </a:solidFill>
              </a:rPr>
              <a:t> Oslo</a:t>
            </a:r>
            <a:endParaRPr lang="nb-NO" sz="1200" dirty="0">
              <a:solidFill>
                <a:schemeClr val="bg1"/>
              </a:solidFill>
            </a:endParaRPr>
          </a:p>
        </p:txBody>
      </p:sp>
      <p:pic>
        <p:nvPicPr>
          <p:cNvPr id="18" name="Bilde 17">
            <a:extLst>
              <a:ext uri="{FF2B5EF4-FFF2-40B4-BE49-F238E27FC236}">
                <a16:creationId xmlns:a16="http://schemas.microsoft.com/office/drawing/2014/main" id="{F5B86951-5CB8-4D44-88BC-C431B98A795D}"/>
              </a:ext>
            </a:extLst>
          </p:cNvPr>
          <p:cNvPicPr>
            <a:picLocks noChangeAspect="1"/>
          </p:cNvPicPr>
          <p:nvPr/>
        </p:nvPicPr>
        <p:blipFill rotWithShape="1">
          <a:blip r:embed="rId4">
            <a:clrChange>
              <a:clrFrom>
                <a:srgbClr val="ECECEC"/>
              </a:clrFrom>
              <a:clrTo>
                <a:srgbClr val="ECECEC">
                  <a:alpha val="0"/>
                </a:srgbClr>
              </a:clrTo>
            </a:clrChange>
            <a:extLst>
              <a:ext uri="{28A0092B-C50C-407E-A947-70E740481C1C}">
                <a14:useLocalDpi xmlns:a14="http://schemas.microsoft.com/office/drawing/2010/main" val="0"/>
              </a:ext>
            </a:extLst>
          </a:blip>
          <a:srcRect l="8234" t="21583" r="7120" b="24995"/>
          <a:stretch/>
        </p:blipFill>
        <p:spPr>
          <a:xfrm>
            <a:off x="1976313" y="18468585"/>
            <a:ext cx="687591" cy="443476"/>
          </a:xfrm>
          <a:prstGeom prst="rect">
            <a:avLst/>
          </a:prstGeom>
        </p:spPr>
      </p:pic>
      <p:sp>
        <p:nvSpPr>
          <p:cNvPr id="13" name="TekstSylinder 12">
            <a:extLst>
              <a:ext uri="{FF2B5EF4-FFF2-40B4-BE49-F238E27FC236}">
                <a16:creationId xmlns:a16="http://schemas.microsoft.com/office/drawing/2014/main" id="{1AF29335-889C-445C-B583-1E4AC8EDA67A}"/>
              </a:ext>
            </a:extLst>
          </p:cNvPr>
          <p:cNvSpPr txBox="1"/>
          <p:nvPr/>
        </p:nvSpPr>
        <p:spPr>
          <a:xfrm>
            <a:off x="10564585" y="25553610"/>
            <a:ext cx="2563587" cy="3570208"/>
          </a:xfrm>
          <a:prstGeom prst="rect">
            <a:avLst/>
          </a:prstGeom>
          <a:noFill/>
        </p:spPr>
        <p:txBody>
          <a:bodyPr wrap="square" rtlCol="0">
            <a:spAutoFit/>
          </a:bodyPr>
          <a:lstStyle/>
          <a:p>
            <a:r>
              <a:rPr lang="nb-NO" i="1" dirty="0" err="1">
                <a:solidFill>
                  <a:schemeClr val="bg1"/>
                </a:solidFill>
              </a:rPr>
              <a:t>Carteria</a:t>
            </a:r>
            <a:r>
              <a:rPr lang="nb-NO" i="1" dirty="0">
                <a:solidFill>
                  <a:schemeClr val="bg1"/>
                </a:solidFill>
              </a:rPr>
              <a:t> </a:t>
            </a:r>
            <a:r>
              <a:rPr lang="nb-NO" dirty="0" err="1">
                <a:solidFill>
                  <a:schemeClr val="bg1"/>
                </a:solidFill>
              </a:rPr>
              <a:t>sp</a:t>
            </a:r>
            <a:r>
              <a:rPr lang="nb-NO" dirty="0">
                <a:solidFill>
                  <a:schemeClr val="bg1"/>
                </a:solidFill>
              </a:rPr>
              <a:t>. - en ny art av grønne alger, funnet i en </a:t>
            </a:r>
            <a:r>
              <a:rPr lang="nb-NO" dirty="0" err="1">
                <a:solidFill>
                  <a:schemeClr val="bg1"/>
                </a:solidFill>
              </a:rPr>
              <a:t>smeltedam</a:t>
            </a:r>
            <a:r>
              <a:rPr lang="nb-NO" dirty="0">
                <a:solidFill>
                  <a:schemeClr val="bg1"/>
                </a:solidFill>
              </a:rPr>
              <a:t> i havisen på et Arven etter Nansen tokt i 2018.</a:t>
            </a:r>
          </a:p>
          <a:p>
            <a:endParaRPr lang="nb-NO" sz="2800" dirty="0">
              <a:solidFill>
                <a:schemeClr val="bg1"/>
              </a:solidFill>
            </a:endParaRPr>
          </a:p>
          <a:p>
            <a:r>
              <a:rPr lang="en-GB" i="1" dirty="0" err="1">
                <a:solidFill>
                  <a:srgbClr val="B8E8FB"/>
                </a:solidFill>
              </a:rPr>
              <a:t>Carteria</a:t>
            </a:r>
            <a:r>
              <a:rPr lang="en-GB" dirty="0">
                <a:solidFill>
                  <a:srgbClr val="B8E8FB"/>
                </a:solidFill>
              </a:rPr>
              <a:t> </a:t>
            </a:r>
            <a:r>
              <a:rPr lang="en-GB" dirty="0" err="1">
                <a:solidFill>
                  <a:srgbClr val="B8E8FB"/>
                </a:solidFill>
              </a:rPr>
              <a:t>sp</a:t>
            </a:r>
            <a:r>
              <a:rPr lang="en-GB" dirty="0">
                <a:solidFill>
                  <a:srgbClr val="B8E8FB"/>
                </a:solidFill>
              </a:rPr>
              <a:t> – a new species of green algae, isolated from a melt pond in the Arctic ice during a Nansen Legacy cruise in 2018. </a:t>
            </a:r>
            <a:endParaRPr lang="nb-NO" sz="2800" dirty="0">
              <a:solidFill>
                <a:srgbClr val="B8E8FB"/>
              </a:solidFill>
            </a:endParaRPr>
          </a:p>
        </p:txBody>
      </p:sp>
      <p:sp>
        <p:nvSpPr>
          <p:cNvPr id="10" name="Rektangel 9">
            <a:extLst>
              <a:ext uri="{FF2B5EF4-FFF2-40B4-BE49-F238E27FC236}">
                <a16:creationId xmlns:a16="http://schemas.microsoft.com/office/drawing/2014/main" id="{EA933E84-E874-49DF-A5FA-771C304500DB}"/>
              </a:ext>
            </a:extLst>
          </p:cNvPr>
          <p:cNvSpPr/>
          <p:nvPr/>
        </p:nvSpPr>
        <p:spPr>
          <a:xfrm>
            <a:off x="-89210" y="32400081"/>
            <a:ext cx="14262410" cy="3570208"/>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0665744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42899</TotalTime>
  <Words>1257</Words>
  <Application>Microsoft Office PowerPoint</Application>
  <PresentationFormat>Egendefinert</PresentationFormat>
  <Paragraphs>63</Paragraphs>
  <Slides>3</Slides>
  <Notes>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vt:i4>
      </vt:variant>
    </vt:vector>
  </HeadingPairs>
  <TitlesOfParts>
    <vt:vector size="8" baseType="lpstr">
      <vt:lpstr>Arial</vt:lpstr>
      <vt:lpstr>Calibri</vt:lpstr>
      <vt:lpstr>Calibri Light</vt:lpstr>
      <vt:lpstr>Myriad Pro Light</vt:lpstr>
      <vt:lpstr>Office-tema</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 Kristin Balto</dc:creator>
  <cp:lastModifiedBy>Ann Kristin Balto</cp:lastModifiedBy>
  <cp:revision>114</cp:revision>
  <cp:lastPrinted>2021-07-06T08:15:52Z</cp:lastPrinted>
  <dcterms:created xsi:type="dcterms:W3CDTF">2021-05-11T08:20:27Z</dcterms:created>
  <dcterms:modified xsi:type="dcterms:W3CDTF">2021-09-15T08:03:00Z</dcterms:modified>
</cp:coreProperties>
</file>