
<file path=[Content_Types].xml><?xml version="1.0" encoding="utf-8"?>
<Types xmlns="http://schemas.openxmlformats.org/package/2006/content-types">
  <Default Extension="png" ContentType="image/png"/>
  <Default Extension="jfif" ContentType="image/j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0" r:id="rId1"/>
    <p:sldMasterId id="2147483662" r:id="rId2"/>
    <p:sldMasterId id="2147483666" r:id="rId3"/>
    <p:sldMasterId id="2147483678" r:id="rId4"/>
    <p:sldMasterId id="2147483710" r:id="rId5"/>
    <p:sldMasterId id="2147483722" r:id="rId6"/>
  </p:sldMasterIdLst>
  <p:notesMasterIdLst>
    <p:notesMasterId r:id="rId27"/>
  </p:notesMasterIdLst>
  <p:sldIdLst>
    <p:sldId id="258" r:id="rId7"/>
    <p:sldId id="283" r:id="rId8"/>
    <p:sldId id="282" r:id="rId9"/>
    <p:sldId id="305" r:id="rId10"/>
    <p:sldId id="304" r:id="rId11"/>
    <p:sldId id="307" r:id="rId12"/>
    <p:sldId id="311" r:id="rId13"/>
    <p:sldId id="313" r:id="rId14"/>
    <p:sldId id="314" r:id="rId15"/>
    <p:sldId id="316" r:id="rId16"/>
    <p:sldId id="294" r:id="rId17"/>
    <p:sldId id="275" r:id="rId18"/>
    <p:sldId id="278" r:id="rId19"/>
    <p:sldId id="281" r:id="rId20"/>
    <p:sldId id="285" r:id="rId21"/>
    <p:sldId id="286" r:id="rId22"/>
    <p:sldId id="277" r:id="rId23"/>
    <p:sldId id="306" r:id="rId24"/>
    <p:sldId id="272" r:id="rId25"/>
    <p:sldId id="271" r:id="rId26"/>
  </p:sldIdLst>
  <p:sldSz cx="9144000" cy="6858000" type="overhead"/>
  <p:notesSz cx="6805613" cy="9944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6FC7"/>
    <a:srgbClr val="9ACCA7"/>
    <a:srgbClr val="669900"/>
    <a:srgbClr val="92B9F2"/>
    <a:srgbClr val="0099CC"/>
    <a:srgbClr val="33CC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124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8660" cy="496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56953" y="1"/>
            <a:ext cx="2948660" cy="496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6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6125"/>
            <a:ext cx="4973637" cy="372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648" y="4723765"/>
            <a:ext cx="4992319" cy="4473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0"/>
            <a:r>
              <a:rPr lang="en-US" smtClean="0"/>
              <a:t>Second level</a:t>
            </a:r>
          </a:p>
          <a:p>
            <a:pPr lvl="0"/>
            <a:r>
              <a:rPr lang="en-US" smtClean="0"/>
              <a:t>Third level</a:t>
            </a:r>
          </a:p>
          <a:p>
            <a:pPr lvl="0"/>
            <a:r>
              <a:rPr lang="en-US" smtClean="0"/>
              <a:t>Fourth level</a:t>
            </a:r>
          </a:p>
          <a:p>
            <a:pPr lvl="0"/>
            <a:r>
              <a:rPr lang="en-US" smtClean="0"/>
              <a:t>Fifth level</a:t>
            </a:r>
          </a:p>
        </p:txBody>
      </p:sp>
      <p:sp>
        <p:nvSpPr>
          <p:cNvPr id="307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7528"/>
            <a:ext cx="2948660" cy="496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6953" y="9447528"/>
            <a:ext cx="2948660" cy="496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0D949F0-4349-440C-BA5E-84FA6BD2F6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0930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82BD0-265F-4120-8320-B7853E6BCEE7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9940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defTabSz="883493">
              <a:defRPr/>
            </a:pPr>
            <a:fld id="{B582C0E8-C6E2-46B5-860D-8486540B1C0E}" type="slidenum">
              <a:rPr lang="nb-NO" sz="1700" kern="0">
                <a:solidFill>
                  <a:prstClr val="black"/>
                </a:solidFill>
              </a:rPr>
              <a:pPr defTabSz="883493">
                <a:defRPr/>
              </a:pPr>
              <a:t>4</a:t>
            </a:fld>
            <a:endParaRPr lang="nb-NO" sz="1700" kern="0">
              <a:solidFill>
                <a:prstClr val="black"/>
              </a:solidFill>
            </a:endParaRPr>
          </a:p>
        </p:txBody>
      </p:sp>
      <p:sp>
        <p:nvSpPr>
          <p:cNvPr id="82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0" y="725488"/>
            <a:ext cx="4830763" cy="3622675"/>
          </a:xfrm>
          <a:ln/>
        </p:spPr>
      </p:sp>
      <p:sp>
        <p:nvSpPr>
          <p:cNvPr id="828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425" y="4588146"/>
            <a:ext cx="4979814" cy="434536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791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1F3135-2E96-1442-9820-405608F68D77}" type="slidenum">
              <a:rPr lang="en-US">
                <a:solidFill>
                  <a:srgbClr val="000000"/>
                </a:solidFill>
              </a:rPr>
              <a:pPr/>
              <a:t>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945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81220" y="4723765"/>
            <a:ext cx="5443174" cy="4473896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793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the summer, open-water, season has increased between five and ten weeks over most of the Arctic, while it has increased by more than 20 weeks in the Barents Region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728278-0B76-498C-83DA-5FB3CCA17B8A}" type="slidenum">
              <a:rPr lang="nb-NO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2608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82BD0-265F-4120-8320-B7853E6BCEE7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7293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13CEA3-2720-4CF3-B321-DF79E0A3162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D60BE3-05A3-49D8-ADE0-C29E7F448FD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515100" y="533400"/>
            <a:ext cx="1943100" cy="5562600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5676900" cy="5562600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5B6FC-2D9F-4792-A336-2F262D4B871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 lIns="82945" tIns="41473" rIns="82945" bIns="41473"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 lIns="82945" tIns="41473" rIns="82945" bIns="41473"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lIns="82945" tIns="41473" rIns="82945" bIns="41473"/>
          <a:lstStyle>
            <a:lvl1pPr>
              <a:defRPr/>
            </a:lvl1pPr>
          </a:lstStyle>
          <a:p>
            <a:fld id="{0AE8DB6B-7560-4F64-97AC-6D6572518E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832949"/>
      </p:ext>
    </p:extLst>
  </p:cSld>
  <p:clrMapOvr>
    <a:masterClrMapping/>
  </p:clrMapOvr>
  <p:transition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4391346"/>
      </p:ext>
    </p:extLst>
  </p:cSld>
  <p:clrMapOvr>
    <a:masterClrMapping/>
  </p:clrMapOvr>
  <p:transition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ED452-68C7-47B7-8DF2-E154C0E84EFD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04.09.2017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93479-AC3E-4782-9CE3-4473764CDC0B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6965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ED452-68C7-47B7-8DF2-E154C0E84EFD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04.09.2017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93479-AC3E-4782-9CE3-4473764CDC0B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1986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ED452-68C7-47B7-8DF2-E154C0E84EFD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04.09.2017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93479-AC3E-4782-9CE3-4473764CDC0B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816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ED452-68C7-47B7-8DF2-E154C0E84EFD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04.09.2017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93479-AC3E-4782-9CE3-4473764CDC0B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6696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ED452-68C7-47B7-8DF2-E154C0E84EFD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04.09.2017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93479-AC3E-4782-9CE3-4473764CDC0B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3594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ED452-68C7-47B7-8DF2-E154C0E84EFD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04.09.2017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93479-AC3E-4782-9CE3-4473764CDC0B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077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6DA47E-3366-4C03-9BF6-FAE9A89E011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ED452-68C7-47B7-8DF2-E154C0E84EFD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04.09.2017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93479-AC3E-4782-9CE3-4473764CDC0B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5927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ED452-68C7-47B7-8DF2-E154C0E84EFD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04.09.2017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93479-AC3E-4782-9CE3-4473764CDC0B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0563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ED452-68C7-47B7-8DF2-E154C0E84EFD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04.09.2017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93479-AC3E-4782-9CE3-4473764CDC0B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676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ED452-68C7-47B7-8DF2-E154C0E84EFD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04.09.2017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93479-AC3E-4782-9CE3-4473764CDC0B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5542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ED452-68C7-47B7-8DF2-E154C0E84EFD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04.09.2017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93479-AC3E-4782-9CE3-4473764CDC0B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7542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6019800"/>
            <a:ext cx="685800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hoyresid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63000" y="0"/>
            <a:ext cx="381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nb-NO"/>
              <a:t>Click to edit Master subtitle style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13DE2-D924-FA48-8FA7-B3976C22C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0944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2975B-1B6A-2F48-9539-8CCF800FA5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987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5CEE77-8FB8-5842-A0AE-FF3C7548D7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2877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478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7264CF-23AA-7E4F-93CF-155845CAB4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5893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056E2-8577-DF48-818A-B3510528A9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195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183385-8E83-4630-91A7-5DC0252E3EC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99E5A2-F05F-024A-92A5-FB75239C1A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6192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8E9D7F-2E48-B64B-B52D-95B969BEE1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2667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A7034-7397-3745-9F00-A4925446F7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5675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27BD3-088B-1043-9167-853982767D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1818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38BC07-52AB-214F-A49A-3C3E36306B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5222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533400"/>
            <a:ext cx="1943100" cy="5562600"/>
          </a:xfrm>
        </p:spPr>
        <p:txBody>
          <a:bodyPr vert="eaVert"/>
          <a:lstStyle/>
          <a:p>
            <a:r>
              <a:rPr lang="nb-NO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5676900" cy="5562600"/>
          </a:xfrm>
        </p:spPr>
        <p:txBody>
          <a:bodyPr vert="eaVert"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D702A-714D-574C-AEB3-C2B9671B9F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3902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371600" y="533400"/>
            <a:ext cx="6629400" cy="457200"/>
          </a:xfrm>
        </p:spPr>
        <p:txBody>
          <a:bodyPr/>
          <a:lstStyle/>
          <a:p>
            <a:r>
              <a:rPr lang="nb-NO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447800"/>
            <a:ext cx="3810000" cy="2247900"/>
          </a:xfrm>
        </p:spPr>
        <p:txBody>
          <a:bodyPr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447800"/>
            <a:ext cx="3810000" cy="2247900"/>
          </a:xfrm>
        </p:spPr>
        <p:txBody>
          <a:bodyPr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848100"/>
            <a:ext cx="3810000" cy="2247900"/>
          </a:xfrm>
        </p:spPr>
        <p:txBody>
          <a:bodyPr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848100"/>
            <a:ext cx="3810000" cy="2247900"/>
          </a:xfrm>
        </p:spPr>
        <p:txBody>
          <a:bodyPr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223859-A022-3843-AE53-45A322CAF8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2336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533400"/>
            <a:ext cx="7772400" cy="5562600"/>
          </a:xfrm>
        </p:spPr>
        <p:txBody>
          <a:bodyPr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76655E-241D-2449-971C-CEE080AF73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5445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0"/>
            <a:ext cx="8067675" cy="561975"/>
          </a:xfrm>
          <a:prstGeom prst="rect">
            <a:avLst/>
          </a:prstGeom>
        </p:spPr>
        <p:txBody>
          <a:bodyPr anchor="ctr" anchorCtr="0"/>
          <a:lstStyle>
            <a:lvl1pPr algn="l">
              <a:defRPr sz="2400" b="1">
                <a:solidFill>
                  <a:schemeClr val="accent2"/>
                </a:solidFill>
                <a:latin typeface="Arial Narrow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7200" y="627321"/>
            <a:ext cx="8210550" cy="7061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6725" y="6153150"/>
            <a:ext cx="8210550" cy="704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94758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50" y="533400"/>
            <a:ext cx="6546850" cy="457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908175" y="1484313"/>
            <a:ext cx="3306763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367338" y="1484313"/>
            <a:ext cx="3306762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367338" y="3884613"/>
            <a:ext cx="3306762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83034D-DE49-42DB-A166-58BC425EE4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131866"/>
      </p:ext>
    </p:extLst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85800" y="14478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287C42-F1DB-40EE-8BDD-236498241E1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6D82E-D300-44EA-91FD-7CED73AD87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A05C-EEF7-4870-BC25-BD6F22CCA4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623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6D82E-D300-44EA-91FD-7CED73AD87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A05C-EEF7-4870-BC25-BD6F22CCA4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3403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6D82E-D300-44EA-91FD-7CED73AD87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A05C-EEF7-4870-BC25-BD6F22CCA4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6356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6D82E-D300-44EA-91FD-7CED73AD87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A05C-EEF7-4870-BC25-BD6F22CCA4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5460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6D82E-D300-44EA-91FD-7CED73AD87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A05C-EEF7-4870-BC25-BD6F22CCA4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8888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6D82E-D300-44EA-91FD-7CED73AD87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A05C-EEF7-4870-BC25-BD6F22CCA4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8276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6D82E-D300-44EA-91FD-7CED73AD87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A05C-EEF7-4870-BC25-BD6F22CCA4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1735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6D82E-D300-44EA-91FD-7CED73AD87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A05C-EEF7-4870-BC25-BD6F22CCA4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3221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6D82E-D300-44EA-91FD-7CED73AD87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A05C-EEF7-4870-BC25-BD6F22CCA4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3649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6D82E-D300-44EA-91FD-7CED73AD87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A05C-EEF7-4870-BC25-BD6F22CCA4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674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432ED6-E22E-44DE-B22F-90D0466088F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6D82E-D300-44EA-91FD-7CED73AD87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A05C-EEF7-4870-BC25-BD6F22CCA4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4605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83F48E-F368-4264-A76E-BB7E96C073E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7992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E0F3E8-1296-43AA-A5F0-93D33A4A0E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1250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E16460-8211-4750-AA27-4ACF84C0CEB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0355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9C5D00-4A3A-4360-8448-7F7F47A5F91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9736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A2920B-1233-4F21-9FA4-8EAAC069224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6966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06EB6E-2B35-4F04-B72D-62527F6F002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7821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2CE981-C379-4ADC-BA37-11BD681EA26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6283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2DC769-0007-41F0-AC06-3C90069824B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3107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DE9B8F-2901-4294-9571-AF7F10EECED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161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AF6263-FB7E-4119-AC57-9BD384A10B2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DFD85C-590F-4885-802F-618E55CB38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3275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4B15FD-CCEC-476F-B79B-574C22160EE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263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848FD2-461C-43EF-A067-54AF4155FC0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DE0A08-CD0F-49EC-B4E7-D617F11079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DA4CAE-07E9-411C-B616-96995651B3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w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6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53340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Mal til overheads på NP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BABBA7E-B233-49F0-AA91-8CA1259208A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17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47800"/>
            <a:ext cx="77724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En</a:t>
            </a:r>
          </a:p>
          <a:p>
            <a:pPr lvl="1"/>
            <a:r>
              <a:rPr lang="en-US" smtClean="0"/>
              <a:t>To</a:t>
            </a:r>
          </a:p>
          <a:p>
            <a:pPr lvl="2"/>
            <a:r>
              <a:rPr lang="en-US" smtClean="0"/>
              <a:t>Tre</a:t>
            </a:r>
          </a:p>
          <a:p>
            <a:pPr lvl="3"/>
            <a:r>
              <a:rPr lang="en-US" smtClean="0"/>
              <a:t>Fire</a:t>
            </a:r>
          </a:p>
          <a:p>
            <a:pPr lvl="4"/>
            <a:r>
              <a:rPr lang="en-US" smtClean="0"/>
              <a:t>Femte nivå</a:t>
            </a:r>
          </a:p>
        </p:txBody>
      </p:sp>
      <p:pic>
        <p:nvPicPr>
          <p:cNvPr id="7181" name="Picture 13" descr="D:\oppdrag\grafisk profil\Powerpoint\logo.eps"/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76200" y="77193"/>
            <a:ext cx="1219200" cy="1121963"/>
          </a:xfrm>
          <a:prstGeom prst="rect">
            <a:avLst/>
          </a:prstGeom>
          <a:noFill/>
        </p:spPr>
      </p:pic>
      <p:pic>
        <p:nvPicPr>
          <p:cNvPr id="7183" name="Picture 15" descr="D:\oppdrag\grafisk profil\Powerpoint\hoyreside.eps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763000" y="0"/>
            <a:ext cx="381000" cy="68580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Times New Roman" pitchFamily="18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Times New Roman" pitchFamily="18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Times New Roman" pitchFamily="18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Times New Roman" pitchFamily="18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Times New Roman" pitchFamily="18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D1B81D1-339F-824C-BF8B-C1100CBE37F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9/4/2017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15A9F3D0-B985-0345-B86B-74512F59448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9936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05ED452-68C7-47B7-8DF2-E154C0E84EFD}" type="datetimeFigureOut">
              <a:rPr lang="nb-NO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04.09.2017</a:t>
            </a:fld>
            <a:endParaRPr lang="nb-NO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nb-NO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CD93479-AC3E-4782-9CE3-4473764CDC0B}" type="slidenum">
              <a:rPr lang="nb-NO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nb-NO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03329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53340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 pitchFamily="-112" charset="0"/>
              <a:cs typeface="Arial" charset="0"/>
            </a:endParaRP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 pitchFamily="-112" charset="0"/>
              <a:cs typeface="Arial" charset="0"/>
            </a:endParaRP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C93ED60-AD67-D14E-8E5C-A0E66A6A9BB6}" type="slidenum">
              <a:rPr lang="en-US">
                <a:solidFill>
                  <a:srgbClr val="000000"/>
                </a:solidFill>
                <a:latin typeface="Times New Roman" pitchFamily="-112" charset="0"/>
                <a:cs typeface="Arial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-112" charset="0"/>
              <a:cs typeface="Arial" charset="0"/>
            </a:endParaRPr>
          </a:p>
        </p:txBody>
      </p:sp>
      <p:sp>
        <p:nvSpPr>
          <p:cNvPr id="1030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47800"/>
            <a:ext cx="77724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31" name="Picture 13" descr="logo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81000" y="6019800"/>
            <a:ext cx="685800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15" descr="hoyreside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763000" y="0"/>
            <a:ext cx="381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38340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D61266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D61266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D61266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D61266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D61266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D61266"/>
          </a:solidFill>
          <a:latin typeface="Arial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D61266"/>
          </a:solidFill>
          <a:latin typeface="Arial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D61266"/>
          </a:solidFill>
          <a:latin typeface="Arial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D61266"/>
          </a:solidFill>
          <a:latin typeface="Arial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2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Times New Roman" pitchFamily="-112" charset="0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accent2"/>
          </a:solidFill>
          <a:latin typeface="Times New Roman" pitchFamily="-112" charset="0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Times New Roman" pitchFamily="-112" charset="0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Times New Roman" pitchFamily="-112" charset="0"/>
          <a:ea typeface="ＭＳ Ｐゴシック" pitchFamily="-112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Times New Roman" pitchFamily="-112" charset="0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Times New Roman" pitchFamily="-112" charset="0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Times New Roman" pitchFamily="-112" charset="0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Times New Roman" pitchFamily="-112" charset="0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6A6D82E-D300-44EA-91FD-7CED73AD878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9/4/2017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E9BEA05C-EEF7-4870-BC25-BD6F22CCA41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86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1" hangingPunct="1"/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1" hangingPunct="1"/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1" hangingPunct="1"/>
            <a:fld id="{268864C5-1424-44B9-9E54-ADE9B229EE25}" type="slidenum"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‹#›</a:t>
            </a:fld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016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hyperlink" Target="https://forskningsradet.pameldingssystem.no/svalbard-science-conference-2017?tab=program#Monday%206%20November%20-%20Setting%20the%20stage" TargetMode="External"/><Relationship Id="rId7" Type="http://schemas.openxmlformats.org/officeDocument/2006/relationships/image" Target="../media/image33.jf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forskningsradet.pameldingssystem.no/svalbard-science-conference-2017?tab=program#hursday%209%20November%20-%20Back%20to%20back%20meetings%C2%A0%28open%20for%20all%20conference%20participants%29" TargetMode="External"/><Relationship Id="rId5" Type="http://schemas.openxmlformats.org/officeDocument/2006/relationships/hyperlink" Target="https://forskningsradet.pameldingssystem.no/svalbard-science-conference-2017?tab=program#Wednesday%208%20November%20-%20Thematic%20research%20and%20cooperation%20within%20and%20across%20disciplines%20-%20Parallel%20sessions" TargetMode="External"/><Relationship Id="rId4" Type="http://schemas.openxmlformats.org/officeDocument/2006/relationships/hyperlink" Target="https://forskningsradet.pameldingssystem.no/svalbard-science-conference-2017?tab=program#Tuesday%207%20November%20-%20Connecting%20Svalbard%20research%20-%20Invited%20speakers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tittel 4"/>
          <p:cNvSpPr>
            <a:spLocks noGrp="1"/>
          </p:cNvSpPr>
          <p:nvPr>
            <p:ph type="subTitle" idx="1"/>
          </p:nvPr>
        </p:nvSpPr>
        <p:spPr>
          <a:xfrm>
            <a:off x="1043608" y="404664"/>
            <a:ext cx="7200800" cy="4680520"/>
          </a:xfrm>
        </p:spPr>
        <p:txBody>
          <a:bodyPr/>
          <a:lstStyle/>
          <a:p>
            <a:r>
              <a:rPr lang="en-US" sz="4000" dirty="0" smtClean="0">
                <a:solidFill>
                  <a:schemeClr val="bg1"/>
                </a:solidFill>
              </a:rPr>
              <a:t>Research and research collaboration in Ny-Ålesund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7544" y="2420888"/>
            <a:ext cx="33618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chemeClr val="bg1"/>
                </a:solidFill>
              </a:rPr>
              <a:t>Nalan Koc</a:t>
            </a:r>
          </a:p>
          <a:p>
            <a:r>
              <a:rPr lang="nb-NO" dirty="0" smtClean="0">
                <a:solidFill>
                  <a:schemeClr val="bg1"/>
                </a:solidFill>
              </a:rPr>
              <a:t>Research </a:t>
            </a:r>
            <a:r>
              <a:rPr lang="nb-NO" dirty="0" err="1" smtClean="0">
                <a:solidFill>
                  <a:schemeClr val="bg1"/>
                </a:solidFill>
              </a:rPr>
              <a:t>director</a:t>
            </a:r>
            <a:endParaRPr lang="nb-NO" dirty="0" smtClean="0">
              <a:solidFill>
                <a:schemeClr val="bg1"/>
              </a:solidFill>
            </a:endParaRPr>
          </a:p>
          <a:p>
            <a:r>
              <a:rPr lang="nb-NO" dirty="0" smtClean="0">
                <a:solidFill>
                  <a:schemeClr val="bg1"/>
                </a:solidFill>
              </a:rPr>
              <a:t>Norwegian Polar </a:t>
            </a:r>
            <a:r>
              <a:rPr lang="nb-NO" dirty="0" err="1" smtClean="0">
                <a:solidFill>
                  <a:schemeClr val="bg1"/>
                </a:solidFill>
              </a:rPr>
              <a:t>Institute</a:t>
            </a:r>
            <a:endParaRPr lang="nb-N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5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2276872"/>
            <a:ext cx="8496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+mj-lt"/>
              </a:rPr>
              <a:t>Ny-Ålesund serves both as an observatory, laboratory, and field base for Arctic research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5105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2050" name="Picture 2" descr="The map shows 11 glacier mass balanse monitoring sites in Svalbard, where the year indicate the starting year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13403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395536" y="5877272"/>
            <a:ext cx="648072" cy="21872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210208" y="6096000"/>
            <a:ext cx="648072" cy="21872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778796" y="5877272"/>
            <a:ext cx="648072" cy="43745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707734" y="6459967"/>
            <a:ext cx="648072" cy="21872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06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1" t="11189" r="58585" b="6432"/>
          <a:stretch/>
        </p:blipFill>
        <p:spPr bwMode="auto">
          <a:xfrm>
            <a:off x="0" y="-27384"/>
            <a:ext cx="9144000" cy="6980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610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7" t="19709" r="58586" b="15231"/>
          <a:stretch/>
        </p:blipFill>
        <p:spPr bwMode="auto">
          <a:xfrm>
            <a:off x="81481" y="1268760"/>
            <a:ext cx="8618636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5746031"/>
            <a:ext cx="764035" cy="1078285"/>
          </a:xfrm>
          <a:prstGeom prst="rect">
            <a:avLst/>
          </a:prstGeom>
          <a:solidFill>
            <a:schemeClr val="accent2"/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775323"/>
            <a:ext cx="755361" cy="1069439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1" y="3212976"/>
            <a:ext cx="764485" cy="1080120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212976"/>
            <a:ext cx="764133" cy="1080120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63824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71600" y="476672"/>
            <a:ext cx="5472608" cy="1080120"/>
          </a:xfrm>
        </p:spPr>
        <p:txBody>
          <a:bodyPr>
            <a:normAutofit/>
          </a:bodyPr>
          <a:lstStyle/>
          <a:p>
            <a:r>
              <a:rPr lang="nb-NO" dirty="0" smtClean="0"/>
              <a:t>  Ny-Ålesund </a:t>
            </a:r>
            <a:r>
              <a:rPr lang="nb-NO" dirty="0" err="1" smtClean="0"/>
              <a:t>flagships</a:t>
            </a:r>
            <a:r>
              <a:rPr lang="nb-NO" dirty="0" smtClean="0"/>
              <a:t> 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11559" y="1772816"/>
            <a:ext cx="6036171" cy="4752975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Webpage at </a:t>
            </a:r>
            <a:r>
              <a:rPr lang="en-US" u="sng" dirty="0" smtClean="0">
                <a:solidFill>
                  <a:srgbClr val="056FC7"/>
                </a:solidFill>
              </a:rPr>
              <a:t>www.nysmac.npolar.no</a:t>
            </a:r>
          </a:p>
          <a:p>
            <a:r>
              <a:rPr lang="en-US" dirty="0" smtClean="0"/>
              <a:t>Scientific committee with                          chair and co-chair</a:t>
            </a:r>
          </a:p>
          <a:p>
            <a:r>
              <a:rPr lang="en-US" dirty="0" smtClean="0"/>
              <a:t>Funding from Svalbard Science Forum for coordination</a:t>
            </a:r>
          </a:p>
          <a:p>
            <a:r>
              <a:rPr lang="en-US" dirty="0" smtClean="0"/>
              <a:t>International and institutional cooperation</a:t>
            </a:r>
          </a:p>
          <a:p>
            <a:r>
              <a:rPr lang="en-US" dirty="0" smtClean="0"/>
              <a:t>Flagship document containing: </a:t>
            </a:r>
          </a:p>
          <a:p>
            <a:pPr lvl="1"/>
            <a:r>
              <a:rPr lang="en-US" dirty="0" smtClean="0"/>
              <a:t>Review of current status, identify knowledge gaps,  </a:t>
            </a:r>
            <a:br>
              <a:rPr lang="en-US" dirty="0" smtClean="0"/>
            </a:br>
            <a:r>
              <a:rPr lang="en-US" dirty="0" smtClean="0"/>
              <a:t>plan for exchange of knowledge</a:t>
            </a:r>
          </a:p>
          <a:p>
            <a:pPr lvl="1"/>
            <a:r>
              <a:rPr lang="en-US" dirty="0" smtClean="0"/>
              <a:t>Priorities, recommendations, and strategies for future work and data sharing</a:t>
            </a:r>
          </a:p>
          <a:p>
            <a:r>
              <a:rPr lang="en-US" dirty="0" smtClean="0"/>
              <a:t>Upcoming activities</a:t>
            </a: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315" y="21954"/>
            <a:ext cx="1215053" cy="1714807"/>
          </a:xfrm>
          <a:prstGeom prst="rect">
            <a:avLst/>
          </a:prstGeom>
          <a:solidFill>
            <a:schemeClr val="accent2"/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595" y="21955"/>
            <a:ext cx="1213581" cy="1715424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316" y="1772816"/>
            <a:ext cx="1215052" cy="1716715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953" y="1772816"/>
            <a:ext cx="1214224" cy="1719097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86046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532" t="12201" r="18107" b="5793"/>
          <a:stretch/>
        </p:blipFill>
        <p:spPr>
          <a:xfrm>
            <a:off x="-89053" y="-27384"/>
            <a:ext cx="9341573" cy="65927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1" y="0"/>
            <a:ext cx="1368152" cy="1933914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02240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6629400" cy="457200"/>
          </a:xfrm>
        </p:spPr>
        <p:txBody>
          <a:bodyPr/>
          <a:lstStyle/>
          <a:p>
            <a:r>
              <a:rPr lang="nb-NO" dirty="0" err="1" smtClean="0"/>
              <a:t>Atmosphere</a:t>
            </a:r>
            <a:r>
              <a:rPr lang="nb-NO" dirty="0" smtClean="0"/>
              <a:t> </a:t>
            </a:r>
            <a:r>
              <a:rPr lang="nb-NO" dirty="0" err="1" smtClean="0"/>
              <a:t>flagship</a:t>
            </a:r>
            <a:r>
              <a:rPr lang="nb-NO" dirty="0" smtClean="0"/>
              <a:t> 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412776"/>
            <a:ext cx="4464496" cy="3714219"/>
          </a:xfrm>
        </p:spPr>
        <p:txBody>
          <a:bodyPr/>
          <a:lstStyle/>
          <a:p>
            <a:pPr marL="0" indent="0">
              <a:buNone/>
            </a:pPr>
            <a:r>
              <a:rPr lang="nb-NO" sz="1600" dirty="0" smtClean="0"/>
              <a:t>The </a:t>
            </a:r>
            <a:r>
              <a:rPr lang="nb-NO" sz="1600" dirty="0" err="1"/>
              <a:t>Atmosphere</a:t>
            </a:r>
            <a:r>
              <a:rPr lang="nb-NO" sz="1600" dirty="0"/>
              <a:t> </a:t>
            </a:r>
            <a:r>
              <a:rPr lang="nb-NO" sz="1600" dirty="0" err="1"/>
              <a:t>Flagship</a:t>
            </a:r>
            <a:r>
              <a:rPr lang="nb-NO" sz="1600" dirty="0"/>
              <a:t> have </a:t>
            </a:r>
            <a:r>
              <a:rPr lang="nb-NO" sz="1600" dirty="0" err="1"/>
              <a:t>established</a:t>
            </a:r>
            <a:r>
              <a:rPr lang="nb-NO" sz="1600" dirty="0"/>
              <a:t> </a:t>
            </a:r>
            <a:r>
              <a:rPr lang="nb-NO" sz="1600" dirty="0" err="1"/>
              <a:t>work</a:t>
            </a:r>
            <a:r>
              <a:rPr lang="nb-NO" sz="1600" dirty="0"/>
              <a:t> </a:t>
            </a:r>
            <a:r>
              <a:rPr lang="nb-NO" sz="1600" dirty="0" err="1"/>
              <a:t>groups</a:t>
            </a:r>
            <a:r>
              <a:rPr lang="nb-NO" sz="1600" dirty="0"/>
              <a:t> </a:t>
            </a:r>
            <a:r>
              <a:rPr lang="nb-NO" sz="1600" dirty="0" err="1"/>
              <a:t>focusing</a:t>
            </a:r>
            <a:r>
              <a:rPr lang="nb-NO" sz="1600" dirty="0"/>
              <a:t> </a:t>
            </a:r>
            <a:r>
              <a:rPr lang="nb-NO" sz="1600" dirty="0" err="1"/>
              <a:t>on</a:t>
            </a:r>
            <a:r>
              <a:rPr lang="nb-NO" sz="1600" dirty="0"/>
              <a:t> </a:t>
            </a:r>
            <a:r>
              <a:rPr lang="nb-NO" sz="1600" dirty="0" err="1"/>
              <a:t>specific</a:t>
            </a:r>
            <a:r>
              <a:rPr lang="nb-NO" sz="1600" dirty="0"/>
              <a:t> </a:t>
            </a:r>
            <a:r>
              <a:rPr lang="nb-NO" sz="1600" dirty="0" err="1"/>
              <a:t>scientific</a:t>
            </a:r>
            <a:r>
              <a:rPr lang="nb-NO" sz="1600" dirty="0"/>
              <a:t> questions </a:t>
            </a:r>
          </a:p>
          <a:p>
            <a:r>
              <a:rPr lang="nb-NO" sz="1600" dirty="0"/>
              <a:t>WG1. </a:t>
            </a:r>
            <a:r>
              <a:rPr lang="nb-NO" sz="1600" dirty="0" err="1"/>
              <a:t>Clouds</a:t>
            </a:r>
            <a:r>
              <a:rPr lang="nb-NO" sz="1600" dirty="0"/>
              <a:t>, </a:t>
            </a:r>
            <a:r>
              <a:rPr lang="nb-NO" sz="1600" dirty="0" err="1"/>
              <a:t>humidity</a:t>
            </a:r>
            <a:r>
              <a:rPr lang="nb-NO" sz="1600" dirty="0"/>
              <a:t>, </a:t>
            </a:r>
            <a:r>
              <a:rPr lang="nb-NO" sz="1600" dirty="0" err="1" smtClean="0"/>
              <a:t>precipitation</a:t>
            </a:r>
            <a:endParaRPr lang="nb-NO" sz="1600" dirty="0"/>
          </a:p>
          <a:p>
            <a:r>
              <a:rPr lang="nb-NO" sz="1600" dirty="0"/>
              <a:t>WG2. Long-term </a:t>
            </a:r>
            <a:r>
              <a:rPr lang="nb-NO" sz="1600" dirty="0" err="1"/>
              <a:t>observations</a:t>
            </a:r>
            <a:r>
              <a:rPr lang="nb-NO" sz="1600" dirty="0"/>
              <a:t> and trends in </a:t>
            </a:r>
            <a:r>
              <a:rPr lang="nb-NO" sz="1600" dirty="0" err="1"/>
              <a:t>temperature</a:t>
            </a:r>
            <a:r>
              <a:rPr lang="nb-NO" sz="1600" dirty="0"/>
              <a:t>, </a:t>
            </a:r>
            <a:r>
              <a:rPr lang="nb-NO" sz="1600" dirty="0" err="1"/>
              <a:t>precipitation</a:t>
            </a:r>
            <a:r>
              <a:rPr lang="nb-NO" sz="1600" dirty="0"/>
              <a:t>, </a:t>
            </a:r>
            <a:r>
              <a:rPr lang="nb-NO" sz="1600" dirty="0" err="1"/>
              <a:t>clouds</a:t>
            </a:r>
            <a:r>
              <a:rPr lang="nb-NO" sz="1600" dirty="0"/>
              <a:t> and </a:t>
            </a:r>
            <a:r>
              <a:rPr lang="nb-NO" sz="1600" dirty="0" err="1" smtClean="0"/>
              <a:t>radiation</a:t>
            </a:r>
            <a:endParaRPr lang="nb-NO" sz="1600" dirty="0"/>
          </a:p>
          <a:p>
            <a:r>
              <a:rPr lang="nb-NO" sz="1600" dirty="0"/>
              <a:t>WG3. </a:t>
            </a:r>
            <a:r>
              <a:rPr lang="nb-NO" sz="1600" dirty="0" err="1"/>
              <a:t>Boundary</a:t>
            </a:r>
            <a:r>
              <a:rPr lang="nb-NO" sz="1600" dirty="0"/>
              <a:t> </a:t>
            </a:r>
            <a:r>
              <a:rPr lang="nb-NO" sz="1600" dirty="0" err="1"/>
              <a:t>layer</a:t>
            </a:r>
            <a:r>
              <a:rPr lang="nb-NO" sz="1600" dirty="0"/>
              <a:t> </a:t>
            </a:r>
            <a:r>
              <a:rPr lang="nb-NO" sz="1600" dirty="0" err="1" smtClean="0"/>
              <a:t>meteorology</a:t>
            </a:r>
            <a:endParaRPr lang="nb-NO" sz="1600" dirty="0"/>
          </a:p>
          <a:p>
            <a:r>
              <a:rPr lang="nb-NO" sz="1600" dirty="0"/>
              <a:t>WG4. </a:t>
            </a:r>
            <a:r>
              <a:rPr lang="nb-NO" sz="1600" dirty="0" err="1"/>
              <a:t>Interaction</a:t>
            </a:r>
            <a:r>
              <a:rPr lang="nb-NO" sz="1600" dirty="0"/>
              <a:t> </a:t>
            </a:r>
            <a:r>
              <a:rPr lang="nb-NO" sz="1600" dirty="0" err="1"/>
              <a:t>of</a:t>
            </a:r>
            <a:r>
              <a:rPr lang="nb-NO" sz="1600" dirty="0"/>
              <a:t> </a:t>
            </a:r>
            <a:r>
              <a:rPr lang="nb-NO" sz="1600" dirty="0" err="1"/>
              <a:t>snow</a:t>
            </a:r>
            <a:r>
              <a:rPr lang="nb-NO" sz="1600" dirty="0"/>
              <a:t>, </a:t>
            </a:r>
            <a:r>
              <a:rPr lang="nb-NO" sz="1600" dirty="0" err="1"/>
              <a:t>atmosphere</a:t>
            </a:r>
            <a:r>
              <a:rPr lang="nb-NO" sz="1600" dirty="0"/>
              <a:t>, and </a:t>
            </a:r>
            <a:r>
              <a:rPr lang="nb-NO" sz="1600" dirty="0" smtClean="0"/>
              <a:t>aerosols</a:t>
            </a:r>
            <a:endParaRPr lang="nb-NO" sz="1600" dirty="0"/>
          </a:p>
          <a:p>
            <a:r>
              <a:rPr lang="nb-NO" sz="1600" dirty="0"/>
              <a:t>WG5. </a:t>
            </a:r>
            <a:r>
              <a:rPr lang="nb-NO" sz="1600" dirty="0" err="1"/>
              <a:t>Atmospheric</a:t>
            </a:r>
            <a:r>
              <a:rPr lang="nb-NO" sz="1600" dirty="0"/>
              <a:t> </a:t>
            </a:r>
            <a:r>
              <a:rPr lang="nb-NO" sz="1600" dirty="0" smtClean="0"/>
              <a:t>aerosol</a:t>
            </a:r>
            <a:endParaRPr lang="nb-NO" sz="1600" dirty="0"/>
          </a:p>
          <a:p>
            <a:r>
              <a:rPr lang="nb-NO" sz="1600" dirty="0"/>
              <a:t>WG6. </a:t>
            </a:r>
            <a:r>
              <a:rPr lang="nb-NO" sz="1600" dirty="0" err="1"/>
              <a:t>Variability</a:t>
            </a:r>
            <a:r>
              <a:rPr lang="nb-NO" sz="1600" dirty="0"/>
              <a:t> in </a:t>
            </a:r>
            <a:r>
              <a:rPr lang="nb-NO" sz="1600" dirty="0" err="1"/>
              <a:t>surface</a:t>
            </a:r>
            <a:r>
              <a:rPr lang="nb-NO" sz="1600" dirty="0"/>
              <a:t> UV </a:t>
            </a:r>
            <a:r>
              <a:rPr lang="nb-NO" sz="1600" dirty="0" err="1"/>
              <a:t>irradiance</a:t>
            </a:r>
            <a:r>
              <a:rPr lang="nb-NO" sz="1600" dirty="0"/>
              <a:t> and </a:t>
            </a:r>
            <a:r>
              <a:rPr lang="nb-NO" sz="1600" dirty="0" err="1"/>
              <a:t>ozone</a:t>
            </a:r>
            <a:r>
              <a:rPr lang="nb-NO" sz="1600" dirty="0"/>
              <a:t> </a:t>
            </a:r>
            <a:r>
              <a:rPr lang="nb-NO" sz="1600" dirty="0" err="1" smtClean="0"/>
              <a:t>column</a:t>
            </a:r>
            <a:endParaRPr lang="nb-NO" sz="1600" dirty="0"/>
          </a:p>
          <a:p>
            <a:pPr marL="0" indent="0">
              <a:buNone/>
            </a:pPr>
            <a:endParaRPr lang="nb-NO" dirty="0"/>
          </a:p>
        </p:txBody>
      </p:sp>
      <p:sp>
        <p:nvSpPr>
          <p:cNvPr id="4" name="Rectangle 3"/>
          <p:cNvSpPr/>
          <p:nvPr/>
        </p:nvSpPr>
        <p:spPr>
          <a:xfrm>
            <a:off x="5066159" y="1095122"/>
            <a:ext cx="3466281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600" b="1" dirty="0"/>
              <a:t>Scientific </a:t>
            </a:r>
            <a:r>
              <a:rPr lang="nb-NO" sz="1600" b="1" dirty="0" err="1" smtClean="0"/>
              <a:t>committee</a:t>
            </a:r>
            <a:r>
              <a:rPr lang="nb-NO" sz="1600" b="1" dirty="0" smtClean="0"/>
              <a:t>:</a:t>
            </a:r>
            <a:endParaRPr lang="nb-NO" sz="16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nb-NO" sz="1600" b="1" dirty="0"/>
              <a:t>Roland </a:t>
            </a:r>
            <a:r>
              <a:rPr lang="nb-NO" sz="1600" b="1" dirty="0" err="1"/>
              <a:t>Neuber</a:t>
            </a:r>
            <a:r>
              <a:rPr lang="nb-NO" sz="1600" b="1" dirty="0"/>
              <a:t>, Alfred-</a:t>
            </a:r>
            <a:r>
              <a:rPr lang="nb-NO" sz="1600" b="1" dirty="0" err="1"/>
              <a:t>Wegener</a:t>
            </a:r>
            <a:r>
              <a:rPr lang="nb-NO" sz="1600" b="1" dirty="0"/>
              <a:t> </a:t>
            </a:r>
            <a:r>
              <a:rPr lang="nb-NO" sz="1600" b="1" dirty="0" err="1"/>
              <a:t>Institute</a:t>
            </a:r>
            <a:r>
              <a:rPr lang="nb-NO" sz="1600" b="1" dirty="0"/>
              <a:t> (Chair)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sz="1600" dirty="0" smtClean="0"/>
              <a:t>Hans-Christen Hanssen, Stockholm </a:t>
            </a:r>
            <a:r>
              <a:rPr lang="nb-NO" sz="1600" dirty="0" err="1"/>
              <a:t>University</a:t>
            </a:r>
            <a:r>
              <a:rPr lang="nb-NO" sz="1600" dirty="0"/>
              <a:t> (Co-</a:t>
            </a:r>
            <a:r>
              <a:rPr lang="nb-NO" sz="1600" dirty="0" err="1"/>
              <a:t>chair</a:t>
            </a:r>
            <a:r>
              <a:rPr lang="nb-NO" sz="1600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sz="1600" dirty="0"/>
              <a:t>Ove Hermansen, Norwegian </a:t>
            </a:r>
            <a:r>
              <a:rPr lang="nb-NO" sz="1600" dirty="0" err="1"/>
              <a:t>Institute</a:t>
            </a:r>
            <a:r>
              <a:rPr lang="nb-NO" sz="1600" dirty="0"/>
              <a:t> for Air Research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sz="1600" dirty="0"/>
              <a:t>Boris </a:t>
            </a:r>
            <a:r>
              <a:rPr lang="nb-NO" sz="1600" dirty="0" err="1"/>
              <a:t>Ivanov</a:t>
            </a:r>
            <a:r>
              <a:rPr lang="nb-NO" sz="1600" dirty="0"/>
              <a:t>, Arctic and </a:t>
            </a:r>
            <a:r>
              <a:rPr lang="nb-NO" sz="1600" dirty="0" err="1"/>
              <a:t>Antarctic</a:t>
            </a:r>
            <a:r>
              <a:rPr lang="nb-NO" sz="1600" dirty="0"/>
              <a:t> Research </a:t>
            </a:r>
            <a:r>
              <a:rPr lang="nb-NO" sz="1600" dirty="0" err="1"/>
              <a:t>Institute</a:t>
            </a:r>
            <a:endParaRPr lang="nb-NO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nb-NO" sz="1600" dirty="0"/>
              <a:t>Grzegorz </a:t>
            </a:r>
            <a:r>
              <a:rPr lang="nb-NO" sz="1600" dirty="0" err="1"/>
              <a:t>Karasiński</a:t>
            </a:r>
            <a:r>
              <a:rPr lang="nb-NO" sz="1600" dirty="0"/>
              <a:t>, Polish </a:t>
            </a:r>
            <a:r>
              <a:rPr lang="nb-NO" sz="1600" dirty="0" err="1"/>
              <a:t>Academy</a:t>
            </a:r>
            <a:r>
              <a:rPr lang="nb-NO" sz="1600" dirty="0"/>
              <a:t> </a:t>
            </a:r>
            <a:r>
              <a:rPr lang="nb-NO" sz="1600" dirty="0" err="1"/>
              <a:t>of</a:t>
            </a:r>
            <a:r>
              <a:rPr lang="nb-NO" sz="1600" dirty="0"/>
              <a:t> Sciences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sz="1600" dirty="0" err="1"/>
              <a:t>Satheesan</a:t>
            </a:r>
            <a:r>
              <a:rPr lang="nb-NO" sz="1600" dirty="0"/>
              <a:t> </a:t>
            </a:r>
            <a:r>
              <a:rPr lang="nb-NO" sz="1600" dirty="0" err="1"/>
              <a:t>Karathazhiyath</a:t>
            </a:r>
            <a:r>
              <a:rPr lang="nb-NO" sz="1600" dirty="0"/>
              <a:t> , NCAOR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sz="1600" dirty="0" smtClean="0"/>
              <a:t>Christina A. Pedersen, Norwegian Polar </a:t>
            </a:r>
            <a:r>
              <a:rPr lang="nb-NO" sz="1600" dirty="0" err="1" smtClean="0"/>
              <a:t>Institute</a:t>
            </a:r>
            <a:endParaRPr lang="nb-NO" sz="16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nb-NO" sz="1600" dirty="0" err="1" smtClean="0"/>
              <a:t>Masataka</a:t>
            </a:r>
            <a:r>
              <a:rPr lang="nb-NO" sz="1600" dirty="0" smtClean="0"/>
              <a:t> </a:t>
            </a:r>
            <a:r>
              <a:rPr lang="nb-NO" sz="1600" dirty="0" err="1"/>
              <a:t>Shiobara</a:t>
            </a:r>
            <a:r>
              <a:rPr lang="nb-NO" sz="1600" dirty="0"/>
              <a:t> , NIPR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sz="1600" dirty="0" err="1"/>
              <a:t>Vito</a:t>
            </a:r>
            <a:r>
              <a:rPr lang="nb-NO" sz="1600" dirty="0"/>
              <a:t> Vitale, CNR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sz="1600" dirty="0"/>
              <a:t>Young </a:t>
            </a:r>
            <a:r>
              <a:rPr lang="nb-NO" sz="1600" dirty="0" err="1"/>
              <a:t>Jun</a:t>
            </a:r>
            <a:r>
              <a:rPr lang="nb-NO" sz="1600" dirty="0"/>
              <a:t> </a:t>
            </a:r>
            <a:r>
              <a:rPr lang="nb-NO" sz="1600" dirty="0" err="1"/>
              <a:t>Yoon</a:t>
            </a:r>
            <a:r>
              <a:rPr lang="nb-NO" sz="1600" dirty="0"/>
              <a:t> , </a:t>
            </a:r>
            <a:r>
              <a:rPr lang="nb-NO" sz="1600" dirty="0" smtClean="0"/>
              <a:t>KOPRI</a:t>
            </a:r>
          </a:p>
        </p:txBody>
      </p:sp>
    </p:spTree>
    <p:extLst>
      <p:ext uri="{BB962C8B-B14F-4D97-AF65-F5344CB8AC3E}">
        <p14:creationId xmlns:p14="http://schemas.microsoft.com/office/powerpoint/2010/main" val="309512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mundsen-Nobile Climate Change Tow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3493563" cy="521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nysmac.npolar.no/img/marinelab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7"/>
          <a:stretch/>
        </p:blipFill>
        <p:spPr bwMode="auto">
          <a:xfrm>
            <a:off x="3204819" y="2924944"/>
            <a:ext cx="6263725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he Zeppelin Observatoriet in Ny-Ålesund, Svalbar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-504056"/>
            <a:ext cx="642083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climate-service-center.de/imperia/md/images/gkss/institut_fuer_kuestenforschung/kok/icon/imperiamdimagesgkssinstitut_fuer_kuestenforschungkokiconspitzbergen/fittosize_800_0_4a1f20b6704e9d44ee33ab3e294b77d3_awipev_observatory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" t="-8909" r="21132" b="8909"/>
          <a:stretch/>
        </p:blipFill>
        <p:spPr bwMode="auto">
          <a:xfrm>
            <a:off x="0" y="5042591"/>
            <a:ext cx="4248589" cy="186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Sylinder 11"/>
          <p:cNvSpPr txBox="1"/>
          <p:nvPr/>
        </p:nvSpPr>
        <p:spPr>
          <a:xfrm>
            <a:off x="4947364" y="6309320"/>
            <a:ext cx="22736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 dirty="0" smtClean="0">
                <a:solidFill>
                  <a:schemeClr val="bg1"/>
                </a:solidFill>
              </a:rPr>
              <a:t>Marine Laboratory</a:t>
            </a:r>
            <a:endParaRPr lang="en-US" sz="1400" b="1" dirty="0"/>
          </a:p>
        </p:txBody>
      </p:sp>
      <p:sp>
        <p:nvSpPr>
          <p:cNvPr id="13" name="TekstSylinder 12"/>
          <p:cNvSpPr txBox="1"/>
          <p:nvPr/>
        </p:nvSpPr>
        <p:spPr>
          <a:xfrm>
            <a:off x="5580112" y="384919"/>
            <a:ext cx="31708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b="1" dirty="0" smtClean="0">
                <a:solidFill>
                  <a:schemeClr val="bg1"/>
                </a:solidFill>
              </a:rPr>
              <a:t>Zeppelin </a:t>
            </a:r>
            <a:r>
              <a:rPr lang="nb-NO" sz="1400" b="1" dirty="0" err="1" smtClean="0">
                <a:solidFill>
                  <a:schemeClr val="bg1"/>
                </a:solidFill>
              </a:rPr>
              <a:t>Atmosphere</a:t>
            </a:r>
            <a:r>
              <a:rPr lang="nb-NO" sz="1400" b="1" dirty="0" smtClean="0">
                <a:solidFill>
                  <a:schemeClr val="bg1"/>
                </a:solidFill>
              </a:rPr>
              <a:t> </a:t>
            </a:r>
            <a:r>
              <a:rPr lang="nb-NO" sz="1400" b="1" dirty="0" err="1" smtClean="0">
                <a:solidFill>
                  <a:schemeClr val="bg1"/>
                </a:solidFill>
              </a:rPr>
              <a:t>Observatory</a:t>
            </a:r>
            <a:endParaRPr lang="en-US" sz="1400" b="1" dirty="0"/>
          </a:p>
        </p:txBody>
      </p:sp>
      <p:sp>
        <p:nvSpPr>
          <p:cNvPr id="14" name="TekstSylinder 13"/>
          <p:cNvSpPr txBox="1"/>
          <p:nvPr/>
        </p:nvSpPr>
        <p:spPr>
          <a:xfrm>
            <a:off x="0" y="4437112"/>
            <a:ext cx="24625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b="1" dirty="0" smtClean="0">
                <a:solidFill>
                  <a:schemeClr val="bg1"/>
                </a:solidFill>
              </a:rPr>
              <a:t>Amundsen-</a:t>
            </a:r>
            <a:r>
              <a:rPr lang="nb-NO" sz="1400" b="1" dirty="0" err="1" smtClean="0">
                <a:solidFill>
                  <a:schemeClr val="bg1"/>
                </a:solidFill>
              </a:rPr>
              <a:t>Nobile</a:t>
            </a:r>
            <a:r>
              <a:rPr lang="nb-NO" sz="1400" b="1" dirty="0" smtClean="0">
                <a:solidFill>
                  <a:schemeClr val="bg1"/>
                </a:solidFill>
              </a:rPr>
              <a:t> </a:t>
            </a:r>
            <a:r>
              <a:rPr lang="nb-NO" sz="1400" b="1" dirty="0" err="1">
                <a:solidFill>
                  <a:schemeClr val="bg1"/>
                </a:solidFill>
              </a:rPr>
              <a:t>Climate</a:t>
            </a:r>
            <a:r>
              <a:rPr lang="nb-NO" sz="1400" b="1" dirty="0">
                <a:solidFill>
                  <a:schemeClr val="bg1"/>
                </a:solidFill>
              </a:rPr>
              <a:t> </a:t>
            </a:r>
            <a:endParaRPr lang="nb-NO" sz="1400" b="1" dirty="0" smtClean="0">
              <a:solidFill>
                <a:schemeClr val="bg1"/>
              </a:solidFill>
            </a:endParaRPr>
          </a:p>
          <a:p>
            <a:r>
              <a:rPr lang="nb-NO" sz="1400" b="1" dirty="0" err="1" smtClean="0">
                <a:solidFill>
                  <a:schemeClr val="bg1"/>
                </a:solidFill>
              </a:rPr>
              <a:t>Change</a:t>
            </a:r>
            <a:r>
              <a:rPr lang="nb-NO" sz="1400" b="1" dirty="0" smtClean="0">
                <a:solidFill>
                  <a:schemeClr val="bg1"/>
                </a:solidFill>
              </a:rPr>
              <a:t> </a:t>
            </a:r>
            <a:r>
              <a:rPr lang="nb-NO" sz="1400" b="1" dirty="0">
                <a:solidFill>
                  <a:schemeClr val="bg1"/>
                </a:solidFill>
              </a:rPr>
              <a:t>Tower</a:t>
            </a:r>
            <a:endParaRPr lang="en-US" sz="1400" b="1" dirty="0"/>
          </a:p>
        </p:txBody>
      </p:sp>
      <p:pic>
        <p:nvPicPr>
          <p:cNvPr id="4100" name="Picture 4" descr="http://nysmac.npolar.no/img/gruvebadet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6" t="4302" r="2054" b="29545"/>
          <a:stretch/>
        </p:blipFill>
        <p:spPr bwMode="auto">
          <a:xfrm>
            <a:off x="6084168" y="2743466"/>
            <a:ext cx="3131102" cy="166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Sylinder 3"/>
          <p:cNvSpPr txBox="1"/>
          <p:nvPr/>
        </p:nvSpPr>
        <p:spPr>
          <a:xfrm>
            <a:off x="6201368" y="2864049"/>
            <a:ext cx="30139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b="1" dirty="0" err="1" smtClean="0"/>
              <a:t>Atmosphere</a:t>
            </a:r>
            <a:r>
              <a:rPr lang="nb-NO" sz="1400" b="1" dirty="0" smtClean="0"/>
              <a:t> Laboratory Gruvebadet</a:t>
            </a:r>
            <a:endParaRPr lang="en-US" sz="1400" b="1" dirty="0"/>
          </a:p>
        </p:txBody>
      </p:sp>
      <p:sp>
        <p:nvSpPr>
          <p:cNvPr id="2" name="TekstSylinder 1"/>
          <p:cNvSpPr txBox="1"/>
          <p:nvPr/>
        </p:nvSpPr>
        <p:spPr>
          <a:xfrm>
            <a:off x="-36512" y="-99392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3"/>
                </a:solidFill>
              </a:rPr>
              <a:t>Common research infrastructures Ny-Ålesund</a:t>
            </a:r>
            <a:endParaRPr lang="en-GB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090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0060" t="8995" r="465" b="6568"/>
          <a:stretch/>
        </p:blipFill>
        <p:spPr>
          <a:xfrm>
            <a:off x="-496855" y="857250"/>
            <a:ext cx="964406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80419" y="868410"/>
            <a:ext cx="6830198" cy="37625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b="1" dirty="0">
              <a:solidFill>
                <a:prstClr val="black"/>
              </a:solidFill>
              <a:latin typeface="Calibri" panose="020F0502020204030204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b="1" dirty="0">
              <a:solidFill>
                <a:prstClr val="black"/>
              </a:solidFill>
              <a:latin typeface="Calibri" panose="020F0502020204030204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b="1" dirty="0">
              <a:solidFill>
                <a:prstClr val="black"/>
              </a:solidFill>
              <a:latin typeface="Calibri" panose="020F0502020204030204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Oslo 6 – 8  November 2017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  <a:hlinkClick r:id="rId3"/>
              </a:rPr>
              <a:t>Monday 6 November - Setting the stage</a:t>
            </a:r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  <a:hlinkClick r:id="rId4"/>
              </a:rPr>
              <a:t>Tuesday 7 November - Connecting Svalbard research - Invited speakers </a:t>
            </a:r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  <a:hlinkClick r:id="rId5"/>
              </a:rPr>
              <a:t>Wednesday 8 November - Thematic research and cooperation within and across disciplines - </a:t>
            </a:r>
            <a:r>
              <a:rPr lang="en-US" sz="1050" dirty="0">
                <a:solidFill>
                  <a:prstClr val="black"/>
                </a:solidFill>
                <a:latin typeface="Calibri" panose="020F0502020204030204"/>
                <a:hlinkClick r:id="rId5"/>
              </a:rPr>
              <a:t>Parallel sessions</a:t>
            </a:r>
            <a:endParaRPr lang="en-US" sz="1050" dirty="0">
              <a:solidFill>
                <a:prstClr val="black"/>
              </a:solidFill>
              <a:latin typeface="Calibri" panose="020F0502020204030204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  <a:hlinkClick r:id="rId6"/>
              </a:rPr>
              <a:t>Thursday 9 November - Back to back meetings (open for all conference participants)</a:t>
            </a:r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The goal is to stimulate and inspire in a way that </a:t>
            </a: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advances </a:t>
            </a:r>
            <a:r>
              <a:rPr lang="nb-NO" sz="1350" b="1" dirty="0">
                <a:solidFill>
                  <a:prstClr val="black"/>
                </a:solidFill>
                <a:latin typeface="Calibri" panose="020F0502020204030204"/>
              </a:rPr>
              <a:t>research from Svalbard</a:t>
            </a:r>
            <a:r>
              <a:rPr lang="nb-NO" sz="1350" dirty="0">
                <a:solidFill>
                  <a:prstClr val="black"/>
                </a:solidFill>
                <a:latin typeface="Calibri" panose="020F0502020204030204"/>
              </a:rPr>
              <a:t>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b-NO" sz="1350" dirty="0" err="1">
                <a:solidFill>
                  <a:prstClr val="black"/>
                </a:solidFill>
                <a:latin typeface="Calibri" panose="020F0502020204030204"/>
              </a:rPr>
              <a:t>Together</a:t>
            </a:r>
            <a:r>
              <a:rPr lang="nb-NO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with updates on new strategies and the latest from the frontier of research, we expect </a:t>
            </a:r>
            <a:r>
              <a:rPr lang="nb-NO" sz="1350" dirty="0" err="1">
                <a:solidFill>
                  <a:prstClr val="black"/>
                </a:solidFill>
                <a:latin typeface="Calibri" panose="020F0502020204030204"/>
              </a:rPr>
              <a:t>your</a:t>
            </a:r>
            <a:r>
              <a:rPr lang="nb-NO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nb-NO" sz="1350" dirty="0" err="1">
                <a:solidFill>
                  <a:prstClr val="black"/>
                </a:solidFill>
                <a:latin typeface="Calibri" panose="020F0502020204030204"/>
              </a:rPr>
              <a:t>active</a:t>
            </a:r>
            <a:r>
              <a:rPr lang="nb-NO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nb-NO" sz="1350" dirty="0" err="1">
                <a:solidFill>
                  <a:prstClr val="black"/>
                </a:solidFill>
                <a:latin typeface="Calibri" panose="020F0502020204030204"/>
              </a:rPr>
              <a:t>participation</a:t>
            </a:r>
            <a:r>
              <a:rPr lang="nb-NO" sz="1350" dirty="0">
                <a:solidFill>
                  <a:prstClr val="black"/>
                </a:solidFill>
                <a:latin typeface="Calibri" panose="020F0502020204030204"/>
              </a:rPr>
              <a:t> in </a:t>
            </a:r>
            <a:r>
              <a:rPr lang="nb-NO" sz="1350" dirty="0" err="1">
                <a:solidFill>
                  <a:prstClr val="black"/>
                </a:solidFill>
                <a:latin typeface="Calibri" panose="020F0502020204030204"/>
              </a:rPr>
              <a:t>presentations</a:t>
            </a:r>
            <a:r>
              <a:rPr lang="nb-NO" sz="1350" dirty="0">
                <a:solidFill>
                  <a:prstClr val="black"/>
                </a:solidFill>
                <a:latin typeface="Calibri" panose="020F0502020204030204"/>
              </a:rPr>
              <a:t> from </a:t>
            </a:r>
            <a:r>
              <a:rPr lang="nb-NO" sz="1350" dirty="0" err="1">
                <a:solidFill>
                  <a:prstClr val="black"/>
                </a:solidFill>
                <a:latin typeface="Calibri" panose="020F0502020204030204"/>
              </a:rPr>
              <a:t>ongoing</a:t>
            </a:r>
            <a:r>
              <a:rPr lang="nb-NO" sz="1350" dirty="0">
                <a:solidFill>
                  <a:prstClr val="black"/>
                </a:solidFill>
                <a:latin typeface="Calibri" panose="020F0502020204030204"/>
              </a:rPr>
              <a:t> and </a:t>
            </a:r>
            <a:r>
              <a:rPr lang="nb-NO" sz="1350" dirty="0" err="1">
                <a:solidFill>
                  <a:prstClr val="black"/>
                </a:solidFill>
                <a:latin typeface="Calibri" panose="020F0502020204030204"/>
              </a:rPr>
              <a:t>planned</a:t>
            </a:r>
            <a:r>
              <a:rPr lang="nb-NO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nb-NO" sz="1350" dirty="0" err="1">
                <a:solidFill>
                  <a:prstClr val="black"/>
                </a:solidFill>
                <a:latin typeface="Calibri" panose="020F0502020204030204"/>
              </a:rPr>
              <a:t>projects</a:t>
            </a:r>
            <a:r>
              <a:rPr lang="nb-NO" sz="1350" dirty="0">
                <a:solidFill>
                  <a:prstClr val="black"/>
                </a:solidFill>
                <a:latin typeface="Calibri" panose="020F0502020204030204"/>
              </a:rPr>
              <a:t>, poster </a:t>
            </a:r>
            <a:r>
              <a:rPr lang="nb-NO" sz="1350" dirty="0" err="1">
                <a:solidFill>
                  <a:prstClr val="black"/>
                </a:solidFill>
                <a:latin typeface="Calibri" panose="020F0502020204030204"/>
              </a:rPr>
              <a:t>session</a:t>
            </a:r>
            <a:r>
              <a:rPr lang="nb-NO" sz="1350" dirty="0">
                <a:solidFill>
                  <a:prstClr val="black"/>
                </a:solidFill>
                <a:latin typeface="Calibri" panose="020F0502020204030204"/>
              </a:rPr>
              <a:t> and </a:t>
            </a:r>
            <a:r>
              <a:rPr lang="nb-NO" sz="1350" dirty="0" err="1">
                <a:solidFill>
                  <a:prstClr val="black"/>
                </a:solidFill>
                <a:latin typeface="Calibri" panose="020F0502020204030204"/>
              </a:rPr>
              <a:t>stimulating</a:t>
            </a:r>
            <a:r>
              <a:rPr lang="nb-NO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nb-NO" sz="1350" dirty="0" err="1">
                <a:solidFill>
                  <a:prstClr val="black"/>
                </a:solidFill>
                <a:latin typeface="Calibri" panose="020F0502020204030204"/>
              </a:rPr>
              <a:t>decisions</a:t>
            </a:r>
            <a:r>
              <a:rPr lang="nb-NO" sz="1350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Still open for abstract submissions for poster contribution.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b-NO" sz="1500" b="1" dirty="0">
                <a:solidFill>
                  <a:prstClr val="black"/>
                </a:solidFill>
                <a:latin typeface="Calibri" panose="020F0502020204030204"/>
              </a:rPr>
              <a:t>www.rcn.no/svalbardscienceconference</a:t>
            </a:r>
            <a:endParaRPr lang="en-US" sz="15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182" y="1020764"/>
            <a:ext cx="5422106" cy="314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45" y="5370556"/>
            <a:ext cx="4612682" cy="58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14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87624" y="188640"/>
            <a:ext cx="6629400" cy="457200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Present research institutes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15616" y="689992"/>
            <a:ext cx="7772400" cy="5331296"/>
          </a:xfrm>
        </p:spPr>
        <p:txBody>
          <a:bodyPr/>
          <a:lstStyle/>
          <a:p>
            <a:r>
              <a:rPr lang="en-GB" sz="1600" dirty="0">
                <a:solidFill>
                  <a:schemeClr val="bg1"/>
                </a:solidFill>
              </a:rPr>
              <a:t>Norwegian Polar Institute (NPI), Norway</a:t>
            </a:r>
          </a:p>
          <a:p>
            <a:r>
              <a:rPr lang="en-GB" sz="1600" dirty="0">
                <a:solidFill>
                  <a:schemeClr val="bg1"/>
                </a:solidFill>
              </a:rPr>
              <a:t>Norwegian Mapping Authority (NMA), Norway</a:t>
            </a:r>
          </a:p>
          <a:p>
            <a:r>
              <a:rPr lang="en-GB" sz="1600" dirty="0">
                <a:solidFill>
                  <a:schemeClr val="bg1"/>
                </a:solidFill>
              </a:rPr>
              <a:t>Norwegian Institute for Air Research (NILU), Norway</a:t>
            </a:r>
          </a:p>
          <a:p>
            <a:r>
              <a:rPr lang="en-GB" sz="1600" dirty="0">
                <a:solidFill>
                  <a:schemeClr val="bg1"/>
                </a:solidFill>
              </a:rPr>
              <a:t>The University Centre in Svalbard (UNIS), Norway</a:t>
            </a:r>
          </a:p>
          <a:p>
            <a:r>
              <a:rPr lang="en-GB" sz="1600" dirty="0">
                <a:solidFill>
                  <a:schemeClr val="bg1"/>
                </a:solidFill>
              </a:rPr>
              <a:t>University of Tromsø (</a:t>
            </a:r>
            <a:r>
              <a:rPr lang="en-GB" sz="1600" dirty="0" err="1">
                <a:solidFill>
                  <a:schemeClr val="bg1"/>
                </a:solidFill>
              </a:rPr>
              <a:t>UiT</a:t>
            </a:r>
            <a:r>
              <a:rPr lang="en-GB" sz="1600" dirty="0">
                <a:solidFill>
                  <a:schemeClr val="bg1"/>
                </a:solidFill>
              </a:rPr>
              <a:t>), Norway</a:t>
            </a:r>
          </a:p>
          <a:p>
            <a:r>
              <a:rPr lang="en-GB" sz="1600" dirty="0" smtClean="0">
                <a:solidFill>
                  <a:schemeClr val="bg1"/>
                </a:solidFill>
              </a:rPr>
              <a:t>Northern </a:t>
            </a:r>
            <a:r>
              <a:rPr lang="en-GB" sz="1600" dirty="0">
                <a:solidFill>
                  <a:schemeClr val="bg1"/>
                </a:solidFill>
              </a:rPr>
              <a:t>Research Institute Tromsø (NORUT), Norway</a:t>
            </a:r>
          </a:p>
          <a:p>
            <a:r>
              <a:rPr lang="en-GB" sz="1600" dirty="0" smtClean="0">
                <a:solidFill>
                  <a:schemeClr val="bg1"/>
                </a:solidFill>
              </a:rPr>
              <a:t>Norwegian </a:t>
            </a:r>
            <a:r>
              <a:rPr lang="en-GB" sz="1600" dirty="0">
                <a:solidFill>
                  <a:schemeClr val="bg1"/>
                </a:solidFill>
              </a:rPr>
              <a:t>Space Centre (NSC), Norway</a:t>
            </a:r>
          </a:p>
          <a:p>
            <a:r>
              <a:rPr lang="en-GB" sz="1600" dirty="0" smtClean="0">
                <a:solidFill>
                  <a:schemeClr val="bg1"/>
                </a:solidFill>
              </a:rPr>
              <a:t>Stockholm </a:t>
            </a:r>
            <a:r>
              <a:rPr lang="en-GB" sz="1600" dirty="0">
                <a:solidFill>
                  <a:schemeClr val="bg1"/>
                </a:solidFill>
              </a:rPr>
              <a:t>University (SU), Sweden</a:t>
            </a:r>
          </a:p>
          <a:p>
            <a:r>
              <a:rPr lang="en-GB" sz="1600" dirty="0" smtClean="0">
                <a:solidFill>
                  <a:schemeClr val="bg1"/>
                </a:solidFill>
              </a:rPr>
              <a:t>Natural </a:t>
            </a:r>
            <a:r>
              <a:rPr lang="en-GB" sz="1600" dirty="0">
                <a:solidFill>
                  <a:schemeClr val="bg1"/>
                </a:solidFill>
              </a:rPr>
              <a:t>Environment Research Council (NERC), </a:t>
            </a:r>
            <a:r>
              <a:rPr lang="en-GB" sz="1600" dirty="0" smtClean="0">
                <a:solidFill>
                  <a:schemeClr val="bg1"/>
                </a:solidFill>
              </a:rPr>
              <a:t>UK</a:t>
            </a:r>
          </a:p>
          <a:p>
            <a:r>
              <a:rPr lang="en-GB" sz="1600" dirty="0">
                <a:solidFill>
                  <a:schemeClr val="bg1"/>
                </a:solidFill>
              </a:rPr>
              <a:t>Alfred Wegener Institute (AWI), Germany</a:t>
            </a:r>
          </a:p>
          <a:p>
            <a:r>
              <a:rPr lang="en-GB" sz="1600" dirty="0">
                <a:solidFill>
                  <a:schemeClr val="bg1"/>
                </a:solidFill>
              </a:rPr>
              <a:t>National Institute of Polar Research (NIPR), Japan</a:t>
            </a:r>
          </a:p>
          <a:p>
            <a:r>
              <a:rPr lang="en-GB" sz="1600" dirty="0">
                <a:solidFill>
                  <a:schemeClr val="bg1"/>
                </a:solidFill>
              </a:rPr>
              <a:t>University of Groningen (</a:t>
            </a:r>
            <a:r>
              <a:rPr lang="en-GB" sz="1600" dirty="0" err="1">
                <a:solidFill>
                  <a:schemeClr val="bg1"/>
                </a:solidFill>
              </a:rPr>
              <a:t>UoG</a:t>
            </a:r>
            <a:r>
              <a:rPr lang="en-GB" sz="1600" dirty="0">
                <a:solidFill>
                  <a:schemeClr val="bg1"/>
                </a:solidFill>
              </a:rPr>
              <a:t>), The Netherlands</a:t>
            </a:r>
          </a:p>
          <a:p>
            <a:r>
              <a:rPr lang="en-GB" sz="1600" dirty="0" smtClean="0">
                <a:solidFill>
                  <a:schemeClr val="bg1"/>
                </a:solidFill>
              </a:rPr>
              <a:t>Korea </a:t>
            </a:r>
            <a:r>
              <a:rPr lang="en-GB" sz="1600" dirty="0">
                <a:solidFill>
                  <a:schemeClr val="bg1"/>
                </a:solidFill>
              </a:rPr>
              <a:t>Polar Research Institute (KOPRI), South </a:t>
            </a:r>
            <a:r>
              <a:rPr lang="en-GB" sz="1600" dirty="0" smtClean="0">
                <a:solidFill>
                  <a:schemeClr val="bg1"/>
                </a:solidFill>
              </a:rPr>
              <a:t>Korea</a:t>
            </a:r>
          </a:p>
          <a:p>
            <a:r>
              <a:rPr lang="en-GB" sz="1600" dirty="0" smtClean="0">
                <a:solidFill>
                  <a:schemeClr val="bg1"/>
                </a:solidFill>
              </a:rPr>
              <a:t>Chinese </a:t>
            </a:r>
            <a:r>
              <a:rPr lang="en-GB" sz="1600" dirty="0">
                <a:solidFill>
                  <a:schemeClr val="bg1"/>
                </a:solidFill>
              </a:rPr>
              <a:t>Arctic and Antarctic Administration (CAA), </a:t>
            </a:r>
            <a:r>
              <a:rPr lang="en-GB" sz="1600" dirty="0" smtClean="0">
                <a:solidFill>
                  <a:schemeClr val="bg1"/>
                </a:solidFill>
              </a:rPr>
              <a:t>China</a:t>
            </a:r>
          </a:p>
          <a:p>
            <a:r>
              <a:rPr lang="en-GB" sz="1600" dirty="0" err="1" smtClean="0">
                <a:solidFill>
                  <a:schemeClr val="bg1"/>
                </a:solidFill>
              </a:rPr>
              <a:t>GeoForschungsZentrum</a:t>
            </a:r>
            <a:r>
              <a:rPr lang="en-GB" sz="1600" dirty="0" smtClean="0">
                <a:solidFill>
                  <a:schemeClr val="bg1"/>
                </a:solidFill>
              </a:rPr>
              <a:t> </a:t>
            </a:r>
            <a:r>
              <a:rPr lang="en-GB" sz="1600" dirty="0">
                <a:solidFill>
                  <a:schemeClr val="bg1"/>
                </a:solidFill>
              </a:rPr>
              <a:t>Potsdam (GFZ), </a:t>
            </a:r>
            <a:r>
              <a:rPr lang="en-GB" sz="1600" dirty="0" smtClean="0">
                <a:solidFill>
                  <a:schemeClr val="bg1"/>
                </a:solidFill>
              </a:rPr>
              <a:t>Germany</a:t>
            </a:r>
          </a:p>
          <a:p>
            <a:r>
              <a:rPr lang="en-GB" sz="1600" dirty="0" err="1" smtClean="0">
                <a:solidFill>
                  <a:schemeClr val="bg1"/>
                </a:solidFill>
              </a:rPr>
              <a:t>Consiglio</a:t>
            </a:r>
            <a:r>
              <a:rPr lang="en-GB" sz="1600" dirty="0" smtClean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Nazionale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delle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Ricerche</a:t>
            </a:r>
            <a:r>
              <a:rPr lang="en-GB" sz="1600" dirty="0">
                <a:solidFill>
                  <a:schemeClr val="bg1"/>
                </a:solidFill>
              </a:rPr>
              <a:t> (CNR), </a:t>
            </a:r>
            <a:r>
              <a:rPr lang="en-GB" sz="1600" dirty="0" smtClean="0">
                <a:solidFill>
                  <a:schemeClr val="bg1"/>
                </a:solidFill>
              </a:rPr>
              <a:t>Italy</a:t>
            </a:r>
          </a:p>
          <a:p>
            <a:r>
              <a:rPr lang="en-GB" sz="1600" dirty="0" err="1" smtClean="0">
                <a:solidFill>
                  <a:schemeClr val="bg1"/>
                </a:solidFill>
              </a:rPr>
              <a:t>Institut</a:t>
            </a:r>
            <a:r>
              <a:rPr lang="en-GB" sz="1600" dirty="0" smtClean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Polaire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Francais</a:t>
            </a:r>
            <a:r>
              <a:rPr lang="en-GB" sz="1600" dirty="0">
                <a:solidFill>
                  <a:schemeClr val="bg1"/>
                </a:solidFill>
              </a:rPr>
              <a:t>, Paul Emile Victor (IPEV), </a:t>
            </a:r>
            <a:r>
              <a:rPr lang="en-GB" sz="1600" dirty="0" smtClean="0">
                <a:solidFill>
                  <a:schemeClr val="bg1"/>
                </a:solidFill>
              </a:rPr>
              <a:t>France</a:t>
            </a:r>
          </a:p>
          <a:p>
            <a:r>
              <a:rPr lang="en-GB" sz="1600" dirty="0" smtClean="0">
                <a:solidFill>
                  <a:schemeClr val="bg1"/>
                </a:solidFill>
              </a:rPr>
              <a:t>National </a:t>
            </a:r>
            <a:r>
              <a:rPr lang="en-GB" sz="1600" dirty="0">
                <a:solidFill>
                  <a:schemeClr val="bg1"/>
                </a:solidFill>
              </a:rPr>
              <a:t>Centre for Antarctic and Ocean Research (NCAOR), </a:t>
            </a:r>
            <a:r>
              <a:rPr lang="en-GB" sz="1600" dirty="0" smtClean="0">
                <a:solidFill>
                  <a:schemeClr val="bg1"/>
                </a:solidFill>
              </a:rPr>
              <a:t>India</a:t>
            </a:r>
          </a:p>
        </p:txBody>
      </p:sp>
    </p:spTree>
    <p:extLst>
      <p:ext uri="{BB962C8B-B14F-4D97-AF65-F5344CB8AC3E}">
        <p14:creationId xmlns:p14="http://schemas.microsoft.com/office/powerpoint/2010/main" val="379481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/>
          </p:cNvSpPr>
          <p:nvPr/>
        </p:nvSpPr>
        <p:spPr bwMode="auto">
          <a:xfrm>
            <a:off x="1403648" y="116632"/>
            <a:ext cx="295232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1800" kern="0" dirty="0" smtClean="0">
                <a:solidFill>
                  <a:schemeClr val="bg1"/>
                </a:solidFill>
              </a:rPr>
              <a:t>Ny-Ålesund, March 2016</a:t>
            </a:r>
            <a:endParaRPr lang="en-GB" sz="1800" kern="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47664" y="2276872"/>
            <a:ext cx="6120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 err="1" smtClean="0">
                <a:solidFill>
                  <a:srgbClr val="FFFF00"/>
                </a:solidFill>
              </a:rPr>
              <a:t>Why</a:t>
            </a:r>
            <a:r>
              <a:rPr lang="nb-NO" dirty="0" smtClean="0">
                <a:solidFill>
                  <a:srgbClr val="FFFF00"/>
                </a:solidFill>
              </a:rPr>
              <a:t> is Ny-Ålesund </a:t>
            </a:r>
            <a:r>
              <a:rPr lang="nb-NO" dirty="0" err="1" smtClean="0">
                <a:solidFill>
                  <a:srgbClr val="FFFF00"/>
                </a:solidFill>
              </a:rPr>
              <a:t>important</a:t>
            </a:r>
            <a:r>
              <a:rPr lang="nb-NO" dirty="0" smtClean="0">
                <a:solidFill>
                  <a:srgbClr val="FFFF00"/>
                </a:solidFill>
              </a:rPr>
              <a:t> for Arctic </a:t>
            </a:r>
            <a:r>
              <a:rPr lang="nb-NO" dirty="0" err="1" smtClean="0">
                <a:solidFill>
                  <a:srgbClr val="FFFF00"/>
                </a:solidFill>
              </a:rPr>
              <a:t>climate</a:t>
            </a:r>
            <a:r>
              <a:rPr lang="nb-NO" dirty="0" smtClean="0">
                <a:solidFill>
                  <a:srgbClr val="FFFF00"/>
                </a:solidFill>
              </a:rPr>
              <a:t>, </a:t>
            </a:r>
            <a:r>
              <a:rPr lang="nb-NO" dirty="0" err="1" smtClean="0">
                <a:solidFill>
                  <a:srgbClr val="FFFF00"/>
                </a:solidFill>
              </a:rPr>
              <a:t>environment</a:t>
            </a:r>
            <a:r>
              <a:rPr lang="nb-NO" dirty="0" smtClean="0">
                <a:solidFill>
                  <a:srgbClr val="FFFF00"/>
                </a:solidFill>
              </a:rPr>
              <a:t> and </a:t>
            </a:r>
            <a:r>
              <a:rPr lang="nb-NO" dirty="0" err="1" smtClean="0">
                <a:solidFill>
                  <a:srgbClr val="FFFF00"/>
                </a:solidFill>
              </a:rPr>
              <a:t>ecosystem</a:t>
            </a:r>
            <a:r>
              <a:rPr lang="nb-NO" dirty="0" smtClean="0">
                <a:solidFill>
                  <a:srgbClr val="FFFF00"/>
                </a:solidFill>
              </a:rPr>
              <a:t> research? 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24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 descr="Svalbardkonferansen.september.2011 48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3605" y="-315416"/>
            <a:ext cx="8892070" cy="7874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kstSylinder 2"/>
          <p:cNvSpPr txBox="1"/>
          <p:nvPr/>
        </p:nvSpPr>
        <p:spPr>
          <a:xfrm>
            <a:off x="6684182" y="6597352"/>
            <a:ext cx="21362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Photo: Geir W. Gabrielsen, NPI</a:t>
            </a:r>
            <a:endParaRPr lang="en-GB" sz="1200" dirty="0"/>
          </a:p>
        </p:txBody>
      </p:sp>
      <p:sp>
        <p:nvSpPr>
          <p:cNvPr id="2" name="TekstSylinder 1"/>
          <p:cNvSpPr txBox="1"/>
          <p:nvPr/>
        </p:nvSpPr>
        <p:spPr>
          <a:xfrm>
            <a:off x="2275240" y="1124744"/>
            <a:ext cx="37369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dirty="0" err="1" smtClean="0">
                <a:solidFill>
                  <a:schemeClr val="bg1"/>
                </a:solidFill>
              </a:rPr>
              <a:t>Thank</a:t>
            </a:r>
            <a:r>
              <a:rPr lang="nb-NO" dirty="0" smtClean="0">
                <a:solidFill>
                  <a:schemeClr val="bg1"/>
                </a:solidFill>
              </a:rPr>
              <a:t> </a:t>
            </a:r>
            <a:r>
              <a:rPr lang="nb-NO" dirty="0" err="1" smtClean="0">
                <a:solidFill>
                  <a:schemeClr val="bg1"/>
                </a:solidFill>
              </a:rPr>
              <a:t>you</a:t>
            </a:r>
            <a:r>
              <a:rPr lang="nb-NO" dirty="0" smtClean="0">
                <a:solidFill>
                  <a:schemeClr val="bg1"/>
                </a:solidFill>
              </a:rPr>
              <a:t> for </a:t>
            </a:r>
            <a:r>
              <a:rPr lang="nb-NO" dirty="0" err="1" smtClean="0">
                <a:solidFill>
                  <a:schemeClr val="bg1"/>
                </a:solidFill>
              </a:rPr>
              <a:t>your</a:t>
            </a:r>
            <a:r>
              <a:rPr lang="nb-NO" dirty="0" smtClean="0">
                <a:solidFill>
                  <a:schemeClr val="bg1"/>
                </a:solidFill>
              </a:rPr>
              <a:t> </a:t>
            </a:r>
            <a:r>
              <a:rPr lang="nb-NO" dirty="0" err="1" smtClean="0">
                <a:solidFill>
                  <a:schemeClr val="bg1"/>
                </a:solidFill>
              </a:rPr>
              <a:t>attention</a:t>
            </a:r>
            <a:endParaRPr lang="nb-NO" dirty="0" smtClean="0">
              <a:solidFill>
                <a:schemeClr val="bg1"/>
              </a:solidFill>
            </a:endParaRPr>
          </a:p>
          <a:p>
            <a:pPr algn="ctr"/>
            <a:endParaRPr lang="nb-NO" dirty="0">
              <a:solidFill>
                <a:schemeClr val="bg1"/>
              </a:solidFill>
            </a:endParaRPr>
          </a:p>
          <a:p>
            <a:pPr algn="ctr"/>
            <a:r>
              <a:rPr lang="nb-NO" dirty="0" smtClean="0">
                <a:solidFill>
                  <a:schemeClr val="bg1"/>
                </a:solidFill>
              </a:rPr>
              <a:t>www.nysmac.npolar.no</a:t>
            </a:r>
            <a:endParaRPr lang="nb-N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43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403648" y="116632"/>
            <a:ext cx="2952328" cy="432048"/>
          </a:xfrm>
        </p:spPr>
        <p:txBody>
          <a:bodyPr/>
          <a:lstStyle/>
          <a:p>
            <a:r>
              <a:rPr lang="en-GB" sz="1800" dirty="0" smtClean="0">
                <a:solidFill>
                  <a:schemeClr val="bg1"/>
                </a:solidFill>
              </a:rPr>
              <a:t>Ny-Ålesund, June 2016</a:t>
            </a:r>
            <a:endParaRPr lang="en-GB" sz="18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47664" y="1628800"/>
            <a:ext cx="5976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>
                <a:solidFill>
                  <a:srgbClr val="FFFF00"/>
                </a:solidFill>
              </a:rPr>
              <a:t>How do </a:t>
            </a:r>
            <a:r>
              <a:rPr lang="nb-NO" dirty="0" err="1" smtClean="0">
                <a:solidFill>
                  <a:srgbClr val="FFFF00"/>
                </a:solidFill>
              </a:rPr>
              <a:t>we</a:t>
            </a:r>
            <a:r>
              <a:rPr lang="nb-NO" dirty="0" smtClean="0">
                <a:solidFill>
                  <a:srgbClr val="FFFF00"/>
                </a:solidFill>
              </a:rPr>
              <a:t> </a:t>
            </a:r>
            <a:r>
              <a:rPr lang="nb-NO" dirty="0" err="1" smtClean="0">
                <a:solidFill>
                  <a:srgbClr val="FFFF00"/>
                </a:solidFill>
              </a:rPr>
              <a:t>organize</a:t>
            </a:r>
            <a:r>
              <a:rPr lang="nb-NO" dirty="0" smtClean="0">
                <a:solidFill>
                  <a:srgbClr val="FFFF00"/>
                </a:solidFill>
              </a:rPr>
              <a:t> research in Ny-Ålesund? </a:t>
            </a:r>
            <a:endParaRPr lang="en-US" dirty="0">
              <a:solidFill>
                <a:srgbClr val="FFFF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16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/>
          </a:bodyPr>
          <a:lstStyle/>
          <a:p>
            <a:r>
              <a:rPr lang="nb-NO" b="1" dirty="0" smtClean="0">
                <a:solidFill>
                  <a:srgbClr val="FF0000"/>
                </a:solidFill>
              </a:rPr>
              <a:t>Persistent global </a:t>
            </a:r>
            <a:r>
              <a:rPr lang="nb-NO" b="1" dirty="0" err="1" smtClean="0">
                <a:solidFill>
                  <a:srgbClr val="FF0000"/>
                </a:solidFill>
              </a:rPr>
              <a:t>warming</a:t>
            </a:r>
            <a:r>
              <a:rPr lang="nb-NO" b="1" dirty="0" smtClean="0">
                <a:solidFill>
                  <a:srgbClr val="FF0000"/>
                </a:solidFill>
              </a:rPr>
              <a:t> trend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022656"/>
            <a:ext cx="8143554" cy="3854615"/>
          </a:xfrm>
        </p:spPr>
      </p:pic>
      <p:sp>
        <p:nvSpPr>
          <p:cNvPr id="8" name="TextBox 7"/>
          <p:cNvSpPr txBox="1"/>
          <p:nvPr/>
        </p:nvSpPr>
        <p:spPr>
          <a:xfrm>
            <a:off x="6300192" y="6424271"/>
            <a:ext cx="2518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smtClean="0"/>
              <a:t>UEA </a:t>
            </a:r>
            <a:r>
              <a:rPr lang="nb-NO" sz="1600" dirty="0" err="1" smtClean="0"/>
              <a:t>Climate</a:t>
            </a:r>
            <a:r>
              <a:rPr lang="nb-NO" sz="1600" dirty="0" smtClean="0"/>
              <a:t> Research Unit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9003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The Arctic is warming at almost twice the rate of the rest of the </a:t>
            </a:r>
            <a:r>
              <a:rPr lang="en-GB" sz="3200" dirty="0" smtClean="0"/>
              <a:t>world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5045" y="1600200"/>
            <a:ext cx="7793910" cy="45259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9896" y="6237312"/>
            <a:ext cx="83442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NASA GISS temperature trend 2000–2009, showing strong arctic amplification</a:t>
            </a:r>
          </a:p>
        </p:txBody>
      </p:sp>
    </p:spTree>
    <p:extLst>
      <p:ext uri="{BB962C8B-B14F-4D97-AF65-F5344CB8AC3E}">
        <p14:creationId xmlns:p14="http://schemas.microsoft.com/office/powerpoint/2010/main" val="123638495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79512" y="131192"/>
            <a:ext cx="8748464" cy="990600"/>
          </a:xfrm>
        </p:spPr>
        <p:txBody>
          <a:bodyPr>
            <a:normAutofit fontScale="90000"/>
          </a:bodyPr>
          <a:lstStyle/>
          <a:p>
            <a:r>
              <a:rPr lang="nb-NO" sz="3600" dirty="0" smtClean="0">
                <a:solidFill>
                  <a:srgbClr val="FF0000"/>
                </a:solidFill>
              </a:rPr>
              <a:t>The Arctic is </a:t>
            </a:r>
            <a:r>
              <a:rPr lang="nb-NO" sz="3600" dirty="0" err="1" smtClean="0">
                <a:solidFill>
                  <a:srgbClr val="FF0000"/>
                </a:solidFill>
              </a:rPr>
              <a:t>warming</a:t>
            </a:r>
            <a:r>
              <a:rPr lang="nb-NO" sz="3600" dirty="0" smtClean="0">
                <a:solidFill>
                  <a:srgbClr val="FF0000"/>
                </a:solidFill>
              </a:rPr>
              <a:t>, </a:t>
            </a:r>
            <a:r>
              <a:rPr lang="nb-NO" sz="3600" dirty="0" err="1" smtClean="0">
                <a:solidFill>
                  <a:srgbClr val="FF0000"/>
                </a:solidFill>
              </a:rPr>
              <a:t>getting</a:t>
            </a:r>
            <a:r>
              <a:rPr lang="nb-NO" sz="3600" dirty="0" smtClean="0">
                <a:solidFill>
                  <a:srgbClr val="FF0000"/>
                </a:solidFill>
              </a:rPr>
              <a:t> </a:t>
            </a:r>
            <a:r>
              <a:rPr lang="nb-NO" sz="3600" dirty="0" err="1" smtClean="0">
                <a:solidFill>
                  <a:srgbClr val="FF0000"/>
                </a:solidFill>
              </a:rPr>
              <a:t>wetter</a:t>
            </a:r>
            <a:r>
              <a:rPr lang="nb-NO" sz="3600" dirty="0" smtClean="0">
                <a:solidFill>
                  <a:srgbClr val="FF0000"/>
                </a:solidFill>
              </a:rPr>
              <a:t> and </a:t>
            </a:r>
            <a:r>
              <a:rPr lang="nb-NO" sz="3600" dirty="0" err="1" smtClean="0">
                <a:solidFill>
                  <a:srgbClr val="FF0000"/>
                </a:solidFill>
              </a:rPr>
              <a:t>fresher</a:t>
            </a:r>
            <a:endParaRPr lang="nb-NO" dirty="0"/>
          </a:p>
        </p:txBody>
      </p:sp>
      <p:pic>
        <p:nvPicPr>
          <p:cNvPr id="8" name="Content Placeholder 7" descr="ArcticTemp2001-2011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38629" y="1124744"/>
            <a:ext cx="7221803" cy="5035202"/>
          </a:xfrm>
        </p:spPr>
      </p:pic>
      <p:sp>
        <p:nvSpPr>
          <p:cNvPr id="4" name="TextBox 3"/>
          <p:cNvSpPr txBox="1"/>
          <p:nvPr/>
        </p:nvSpPr>
        <p:spPr>
          <a:xfrm>
            <a:off x="1187450" y="6165850"/>
            <a:ext cx="7885113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</a:rPr>
              <a:t>Enhanced melting of sea ice, increased runoff, and changes in atmospheric circulation</a:t>
            </a:r>
            <a:endParaRPr lang="nb-NO" sz="20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53939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8820472" cy="1656184"/>
          </a:xfrm>
        </p:spPr>
        <p:txBody>
          <a:bodyPr/>
          <a:lstStyle/>
          <a:p>
            <a:r>
              <a:rPr lang="nb-NO" sz="2800" dirty="0">
                <a:solidFill>
                  <a:srgbClr val="FF0000"/>
                </a:solidFill>
              </a:rPr>
              <a:t>T</a:t>
            </a:r>
            <a:r>
              <a:rPr lang="nb-NO" sz="2800" dirty="0" smtClean="0">
                <a:solidFill>
                  <a:srgbClr val="FF0000"/>
                </a:solidFill>
              </a:rPr>
              <a:t>he general </a:t>
            </a:r>
            <a:r>
              <a:rPr lang="nb-NO" sz="2800" dirty="0" err="1" smtClean="0">
                <a:solidFill>
                  <a:srgbClr val="FF0000"/>
                </a:solidFill>
              </a:rPr>
              <a:t>arctic</a:t>
            </a:r>
            <a:r>
              <a:rPr lang="nb-NO" sz="2800" dirty="0" smtClean="0">
                <a:solidFill>
                  <a:srgbClr val="FF0000"/>
                </a:solidFill>
              </a:rPr>
              <a:t> trends </a:t>
            </a:r>
            <a:r>
              <a:rPr lang="nb-NO" sz="2800" dirty="0" err="1" smtClean="0">
                <a:solidFill>
                  <a:srgbClr val="FF0000"/>
                </a:solidFill>
              </a:rPr>
              <a:t>are</a:t>
            </a:r>
            <a:r>
              <a:rPr lang="nb-NO" sz="2800" dirty="0" smtClean="0">
                <a:solidFill>
                  <a:srgbClr val="FF0000"/>
                </a:solidFill>
              </a:rPr>
              <a:t> </a:t>
            </a:r>
            <a:r>
              <a:rPr lang="nb-NO" sz="2800" dirty="0" err="1" smtClean="0">
                <a:solidFill>
                  <a:srgbClr val="FF0000"/>
                </a:solidFill>
              </a:rPr>
              <a:t>already</a:t>
            </a:r>
            <a:r>
              <a:rPr lang="nb-NO" sz="2800" dirty="0" smtClean="0">
                <a:solidFill>
                  <a:srgbClr val="FF0000"/>
                </a:solidFill>
              </a:rPr>
              <a:t> a </a:t>
            </a:r>
            <a:r>
              <a:rPr lang="nb-NO" sz="2800" dirty="0" err="1" smtClean="0">
                <a:solidFill>
                  <a:srgbClr val="FF0000"/>
                </a:solidFill>
              </a:rPr>
              <a:t>critical</a:t>
            </a:r>
            <a:r>
              <a:rPr lang="nb-NO" sz="2800" dirty="0" smtClean="0">
                <a:solidFill>
                  <a:srgbClr val="FF0000"/>
                </a:solidFill>
              </a:rPr>
              <a:t> </a:t>
            </a:r>
            <a:r>
              <a:rPr lang="nb-NO" sz="2800" dirty="0" err="1" smtClean="0">
                <a:solidFill>
                  <a:srgbClr val="FF0000"/>
                </a:solidFill>
              </a:rPr>
              <a:t>issue</a:t>
            </a:r>
            <a:r>
              <a:rPr lang="nb-NO" sz="2800" dirty="0" smtClean="0">
                <a:solidFill>
                  <a:srgbClr val="FF0000"/>
                </a:solidFill>
              </a:rPr>
              <a:t> for </a:t>
            </a:r>
            <a:r>
              <a:rPr lang="nb-NO" sz="2800" dirty="0" err="1" smtClean="0">
                <a:solidFill>
                  <a:srgbClr val="FF0000"/>
                </a:solidFill>
              </a:rPr>
              <a:t>the</a:t>
            </a:r>
            <a:r>
              <a:rPr lang="nb-NO" sz="2800" dirty="0" smtClean="0">
                <a:solidFill>
                  <a:srgbClr val="FF0000"/>
                </a:solidFill>
              </a:rPr>
              <a:t> Svalbard and </a:t>
            </a:r>
            <a:r>
              <a:rPr lang="nb-NO" sz="2800" dirty="0" err="1" smtClean="0">
                <a:solidFill>
                  <a:srgbClr val="FF0000"/>
                </a:solidFill>
              </a:rPr>
              <a:t>the</a:t>
            </a:r>
            <a:r>
              <a:rPr lang="nb-NO" sz="2800" dirty="0" smtClean="0">
                <a:solidFill>
                  <a:srgbClr val="FF0000"/>
                </a:solidFill>
              </a:rPr>
              <a:t> Barents Sea Region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54200"/>
            <a:ext cx="4067944" cy="4846666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668" y="1665938"/>
            <a:ext cx="4059672" cy="483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21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572"/>
            <a:ext cx="9158624" cy="6868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7956376" y="5949280"/>
            <a:ext cx="10054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Arial Black" pitchFamily="34" charset="0"/>
                <a:cs typeface="Arial" charset="0"/>
              </a:rPr>
              <a:t>2012</a:t>
            </a:r>
            <a:endParaRPr lang="en-US" sz="1800" dirty="0">
              <a:solidFill>
                <a:prstClr val="white"/>
              </a:solidFill>
              <a:latin typeface="Calibri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35823" y="570262"/>
            <a:ext cx="7872589" cy="3030188"/>
          </a:xfrm>
          <a:prstGeom prst="rect">
            <a:avLst/>
          </a:prstGeom>
          <a:solidFill>
            <a:srgbClr val="F2F2F2">
              <a:alpha val="4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marL="406405" indent="-406405">
              <a:spcBef>
                <a:spcPts val="533"/>
              </a:spcBef>
              <a:spcAft>
                <a:spcPts val="533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en-US" sz="2489" dirty="0">
                <a:latin typeface="Calibri" panose="020F0502020204030204" pitchFamily="34" charset="0"/>
                <a:cs typeface="Arial" charset="0"/>
              </a:rPr>
              <a:t>Changes in winter climate and frequency of </a:t>
            </a:r>
            <a:br>
              <a:rPr lang="en-US" sz="2489" dirty="0">
                <a:latin typeface="Calibri" panose="020F0502020204030204" pitchFamily="34" charset="0"/>
                <a:cs typeface="Arial" charset="0"/>
              </a:rPr>
            </a:br>
            <a:r>
              <a:rPr lang="en-GB" sz="2489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«r</a:t>
            </a:r>
            <a:r>
              <a:rPr lang="en-US" sz="2489" dirty="0" err="1">
                <a:latin typeface="Calibri" panose="020F0502020204030204" pitchFamily="34" charset="0"/>
                <a:cs typeface="Arial" charset="0"/>
              </a:rPr>
              <a:t>ain</a:t>
            </a:r>
            <a:r>
              <a:rPr lang="en-US" sz="2489" dirty="0">
                <a:latin typeface="Calibri" panose="020F0502020204030204" pitchFamily="34" charset="0"/>
                <a:cs typeface="Arial" charset="0"/>
              </a:rPr>
              <a:t>-on-snow</a:t>
            </a:r>
            <a:r>
              <a:rPr lang="en-GB" sz="2489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en-US" sz="2489" dirty="0">
                <a:latin typeface="Calibri" panose="020F0502020204030204" pitchFamily="34" charset="0"/>
                <a:cs typeface="Arial" charset="0"/>
              </a:rPr>
              <a:t> events represent one of the most important facets of ongoing climate change in Arctic terrestrial ecosystems. </a:t>
            </a:r>
            <a:endParaRPr lang="en-US" altLang="nb-NO" sz="2489" dirty="0">
              <a:latin typeface="Calibri" pitchFamily="34" charset="0"/>
              <a:cs typeface="Arial" charset="0"/>
            </a:endParaRPr>
          </a:p>
          <a:p>
            <a:pPr marL="406405" indent="-406405">
              <a:spcBef>
                <a:spcPts val="533"/>
              </a:spcBef>
              <a:spcAft>
                <a:spcPts val="533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en-US" altLang="nb-NO" sz="2489" dirty="0">
                <a:latin typeface="Calibri" pitchFamily="34" charset="0"/>
                <a:cs typeface="Arial" charset="0"/>
              </a:rPr>
              <a:t>«Rain-on-snow» cause ground ice and block herbivore access to food resources</a:t>
            </a:r>
            <a:endParaRPr lang="en-US" sz="2489" dirty="0">
              <a:latin typeface="Calibri" pitchFamily="34" charset="0"/>
              <a:cs typeface="Arial" charset="0"/>
            </a:endParaRPr>
          </a:p>
          <a:p>
            <a:pPr marL="406405" indent="-406405">
              <a:spcBef>
                <a:spcPts val="533"/>
              </a:spcBef>
              <a:spcAft>
                <a:spcPts val="533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en-US" sz="2489" dirty="0">
                <a:latin typeface="Calibri" pitchFamily="34" charset="0"/>
                <a:cs typeface="Arial" charset="0"/>
              </a:rPr>
              <a:t>The winter is the bottle-neck for survival of herbivores!</a:t>
            </a:r>
            <a:endParaRPr lang="nb-NO" sz="2489" dirty="0"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06949" y="22902"/>
            <a:ext cx="73191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nb-NO" sz="28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Warmer</a:t>
            </a:r>
            <a:r>
              <a:rPr lang="nb-NO" sz="28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Svalbard </a:t>
            </a:r>
            <a:r>
              <a:rPr lang="nb-NO" sz="28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winters</a:t>
            </a:r>
            <a:r>
              <a:rPr lang="nb-NO" sz="28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&amp; </a:t>
            </a:r>
            <a:r>
              <a:rPr lang="nb-NO" sz="28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Rain</a:t>
            </a:r>
            <a:r>
              <a:rPr lang="nb-NO" sz="28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-on-</a:t>
            </a:r>
            <a:r>
              <a:rPr lang="nb-NO" sz="28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snow</a:t>
            </a:r>
            <a:endParaRPr lang="en-US" sz="2800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62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KEW-f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60648"/>
            <a:ext cx="6635080" cy="552989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23528" y="5877272"/>
            <a:ext cx="8820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1" hangingPunct="1">
              <a:buFontTx/>
              <a:buChar char="-"/>
            </a:pPr>
            <a:r>
              <a:rPr lang="nb-NO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Clear </a:t>
            </a:r>
            <a:r>
              <a:rPr lang="nb-NO" sz="18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increase</a:t>
            </a:r>
            <a:r>
              <a:rPr lang="nb-NO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in </a:t>
            </a:r>
            <a:r>
              <a:rPr lang="nb-NO" sz="18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warm</a:t>
            </a:r>
            <a:r>
              <a:rPr lang="nb-NO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Atlantic water in </a:t>
            </a:r>
            <a:r>
              <a:rPr lang="nb-NO" sz="18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recent</a:t>
            </a:r>
            <a:r>
              <a:rPr lang="nb-NO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nb-NO" sz="18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years</a:t>
            </a:r>
            <a:endParaRPr lang="nb-NO" sz="18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285750" indent="-285750" eaLnBrk="1" hangingPunct="1">
              <a:buFontTx/>
              <a:buChar char="-"/>
            </a:pPr>
            <a:r>
              <a:rPr lang="nb-NO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This </a:t>
            </a:r>
            <a:r>
              <a:rPr lang="nb-NO" sz="18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warming</a:t>
            </a:r>
            <a:r>
              <a:rPr lang="nb-NO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of </a:t>
            </a:r>
            <a:r>
              <a:rPr lang="nb-NO" sz="18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the</a:t>
            </a:r>
            <a:r>
              <a:rPr lang="nb-NO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nb-NO" sz="18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sea</a:t>
            </a:r>
            <a:r>
              <a:rPr lang="nb-NO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is </a:t>
            </a:r>
            <a:r>
              <a:rPr lang="nb-NO" sz="18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the</a:t>
            </a:r>
            <a:r>
              <a:rPr lang="nb-NO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nb-NO" sz="18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main</a:t>
            </a:r>
            <a:r>
              <a:rPr lang="nb-NO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nb-NO" sz="18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cause</a:t>
            </a:r>
            <a:r>
              <a:rPr lang="nb-NO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of </a:t>
            </a:r>
            <a:r>
              <a:rPr lang="nb-NO" sz="18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the</a:t>
            </a:r>
            <a:r>
              <a:rPr lang="nb-NO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nb-NO" sz="18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changes</a:t>
            </a:r>
            <a:r>
              <a:rPr lang="nb-NO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in </a:t>
            </a:r>
            <a:r>
              <a:rPr lang="nb-NO" sz="18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sea</a:t>
            </a:r>
            <a:r>
              <a:rPr lang="nb-NO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nb-NO" sz="18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ice</a:t>
            </a:r>
            <a:r>
              <a:rPr lang="nb-NO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nb-NO" sz="18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extent</a:t>
            </a:r>
            <a:r>
              <a:rPr lang="nb-NO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and </a:t>
            </a:r>
            <a:r>
              <a:rPr lang="nb-NO" sz="18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dynamics</a:t>
            </a:r>
            <a:r>
              <a:rPr lang="nb-NO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nb-NO" sz="18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around</a:t>
            </a:r>
            <a:r>
              <a:rPr lang="nb-NO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Svalbard</a:t>
            </a:r>
            <a:endParaRPr lang="en-US" sz="18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6681" y="260648"/>
            <a:ext cx="2577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nb-NO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«</a:t>
            </a:r>
            <a:r>
              <a:rPr lang="nb-NO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Atlantification</a:t>
            </a:r>
            <a:r>
              <a:rPr lang="nb-NO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»</a:t>
            </a:r>
            <a:endParaRPr lang="en-US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64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h_farg_ny">
  <a:themeElements>
    <a:clrScheme name="Office-tem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tem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Office-tem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em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5_GCP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h_farg">
  <a:themeElements>
    <a:clrScheme name="oh_far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h_far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2" charset="0"/>
          </a:defRPr>
        </a:defPPr>
      </a:lstStyle>
    </a:lnDef>
  </a:objectDefaults>
  <a:extraClrSchemeLst>
    <a:extraClrScheme>
      <a:clrScheme name="oh_far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h_farg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h_farg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h_farg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h_farg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h_farg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h_farg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oh_farg_ny</Template>
  <TotalTime>16505</TotalTime>
  <Words>562</Words>
  <Application>Microsoft Office PowerPoint</Application>
  <PresentationFormat>Overhead</PresentationFormat>
  <Paragraphs>103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ＭＳ Ｐゴシック</vt:lpstr>
      <vt:lpstr>Arial</vt:lpstr>
      <vt:lpstr>Arial Black</vt:lpstr>
      <vt:lpstr>Arial Narrow</vt:lpstr>
      <vt:lpstr>Calibri</vt:lpstr>
      <vt:lpstr>Calibri Light</vt:lpstr>
      <vt:lpstr>Times New Roman</vt:lpstr>
      <vt:lpstr>Wingdings</vt:lpstr>
      <vt:lpstr>oh_farg_ny</vt:lpstr>
      <vt:lpstr>5_GCP slide</vt:lpstr>
      <vt:lpstr>Office Theme</vt:lpstr>
      <vt:lpstr>oh_farg</vt:lpstr>
      <vt:lpstr>7_Office Theme</vt:lpstr>
      <vt:lpstr>7_Default Design</vt:lpstr>
      <vt:lpstr>PowerPoint Presentation</vt:lpstr>
      <vt:lpstr>PowerPoint Presentation</vt:lpstr>
      <vt:lpstr>Ny-Ålesund, June 2016</vt:lpstr>
      <vt:lpstr>Persistent global warming trend</vt:lpstr>
      <vt:lpstr>The Arctic is warming at almost twice the rate of the rest of the world</vt:lpstr>
      <vt:lpstr>The Arctic is warming, getting wetter and fresher</vt:lpstr>
      <vt:lpstr>The general arctic trends are already a critical issue for the Svalbard and the Barents Sea Region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Ny-Ålesund flagships </vt:lpstr>
      <vt:lpstr>PowerPoint Presentation</vt:lpstr>
      <vt:lpstr>Atmosphere flagship </vt:lpstr>
      <vt:lpstr>PowerPoint Presentation</vt:lpstr>
      <vt:lpstr>PowerPoint Presentation</vt:lpstr>
      <vt:lpstr>Present research institutes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Overskrift</dc:title>
  <dc:creator>christina alsvik pedersen</dc:creator>
  <cp:lastModifiedBy>Nalân Koç</cp:lastModifiedBy>
  <cp:revision>140</cp:revision>
  <cp:lastPrinted>2017-08-31T11:26:12Z</cp:lastPrinted>
  <dcterms:created xsi:type="dcterms:W3CDTF">2014-10-23T12:25:06Z</dcterms:created>
  <dcterms:modified xsi:type="dcterms:W3CDTF">2017-09-04T10:01:41Z</dcterms:modified>
</cp:coreProperties>
</file>