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0" r:id="rId2"/>
    <p:sldId id="338" r:id="rId3"/>
    <p:sldId id="324" r:id="rId4"/>
    <p:sldId id="327" r:id="rId5"/>
    <p:sldId id="329" r:id="rId6"/>
    <p:sldId id="279" r:id="rId7"/>
    <p:sldId id="341" r:id="rId8"/>
    <p:sldId id="273" r:id="rId9"/>
    <p:sldId id="346" r:id="rId10"/>
    <p:sldId id="342" r:id="rId11"/>
    <p:sldId id="278" r:id="rId12"/>
    <p:sldId id="344" r:id="rId13"/>
    <p:sldId id="345" r:id="rId14"/>
    <p:sldId id="334" r:id="rId15"/>
    <p:sldId id="336" r:id="rId16"/>
    <p:sldId id="340" r:id="rId17"/>
    <p:sldId id="335" r:id="rId18"/>
    <p:sldId id="261" r:id="rId19"/>
  </p:sldIdLst>
  <p:sldSz cx="9144000" cy="5143500" type="screen16x9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>
          <p15:clr>
            <a:srgbClr val="A4A3A4"/>
          </p15:clr>
        </p15:guide>
        <p15:guide id="2" orient="horz" pos="2838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839">
          <p15:clr>
            <a:srgbClr val="A4A3A4"/>
          </p15:clr>
        </p15:guide>
        <p15:guide id="5" pos="24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Hartnik" initials="TH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595959"/>
    <a:srgbClr val="FF7D00"/>
    <a:srgbClr val="007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1" autoAdjust="0"/>
    <p:restoredTop sz="45741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565" y="48"/>
      </p:cViewPr>
      <p:guideLst>
        <p:guide orient="horz" pos="3071"/>
        <p:guide orient="horz" pos="2838"/>
        <p:guide orient="horz" pos="1620"/>
        <p:guide pos="839"/>
        <p:guide pos="2422"/>
      </p:guideLst>
    </p:cSldViewPr>
  </p:slideViewPr>
  <p:outlineViewPr>
    <p:cViewPr>
      <p:scale>
        <a:sx n="33" d="100"/>
        <a:sy n="33" d="100"/>
      </p:scale>
      <p:origin x="0" y="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978115630056599E-2"/>
          <c:y val="4.5836466818281997E-2"/>
          <c:w val="0.83368720700190202"/>
          <c:h val="0.908327066363435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Kosmetikk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Tekstiler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'Ark1'!$C$2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303424"/>
        <c:axId val="216303816"/>
        <c:axId val="0"/>
      </c:bar3DChart>
      <c:catAx>
        <c:axId val="216303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6303816"/>
        <c:crosses val="autoZero"/>
        <c:auto val="1"/>
        <c:lblAlgn val="ctr"/>
        <c:lblOffset val="100"/>
        <c:noMultiLvlLbl val="0"/>
      </c:catAx>
      <c:valAx>
        <c:axId val="21630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630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559338691851902"/>
          <c:y val="2.5627331515429501E-2"/>
          <c:w val="0.174406613081481"/>
          <c:h val="0.16880676184877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208258203796195E-2"/>
          <c:y val="3.6004122246196799E-2"/>
          <c:w val="0.79357110461233704"/>
          <c:h val="0.913517736514161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Kosmetikk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Tekstiler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'Ark1'!$C$2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Støv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'Ark1'!$D$2</c:f>
              <c:numCache>
                <c:formatCode>General</c:formatCode>
                <c:ptCount val="1"/>
                <c:pt idx="0">
                  <c:v>450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Maling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'Ark1'!$E$2</c:f>
              <c:numCache>
                <c:formatCode>General</c:formatCode>
                <c:ptCount val="1"/>
                <c:pt idx="0">
                  <c:v>1450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921840"/>
        <c:axId val="216304208"/>
        <c:axId val="0"/>
      </c:bar3DChart>
      <c:catAx>
        <c:axId val="21592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6304208"/>
        <c:crosses val="autoZero"/>
        <c:auto val="1"/>
        <c:lblAlgn val="ctr"/>
        <c:lblOffset val="100"/>
        <c:noMultiLvlLbl val="0"/>
      </c:catAx>
      <c:valAx>
        <c:axId val="21630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592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746757227718604"/>
          <c:y val="0"/>
          <c:w val="0.17105361061348201"/>
          <c:h val="0.2425982345685729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78108726560897E-2"/>
          <c:y val="6.7477487770787603E-2"/>
          <c:w val="0.89262371742920499"/>
          <c:h val="0.82766652478432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Kosmetikk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Tekstiler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'Ark1'!$C$2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Støv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'Ark1'!$D$2</c:f>
              <c:numCache>
                <c:formatCode>General</c:formatCode>
                <c:ptCount val="1"/>
                <c:pt idx="0">
                  <c:v>450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Maling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'Ark1'!$E$2</c:f>
              <c:numCache>
                <c:formatCode>General</c:formatCode>
                <c:ptCount val="1"/>
                <c:pt idx="0">
                  <c:v>1450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Avfallbehandling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'Ark1'!$F$2</c:f>
              <c:numCache>
                <c:formatCode>General</c:formatCode>
                <c:ptCount val="1"/>
                <c:pt idx="0">
                  <c:v>406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Plastpellets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'Ark1'!$G$2</c:f>
              <c:numCache>
                <c:formatCode>General</c:formatCode>
                <c:ptCount val="1"/>
                <c:pt idx="0">
                  <c:v>450</c:v>
                </c:pt>
              </c:numCache>
            </c:numRef>
          </c:val>
        </c:ser>
        <c:ser>
          <c:idx val="8"/>
          <c:order val="6"/>
          <c:tx>
            <c:strRef>
              <c:f>'Ark1'!$J$1</c:f>
              <c:strCache>
                <c:ptCount val="1"/>
                <c:pt idx="0">
                  <c:v>Bildekk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'Ark1'!$A$2</c:f>
              <c:strCache>
                <c:ptCount val="1"/>
                <c:pt idx="0">
                  <c:v>Primære kilder</c:v>
                </c:pt>
              </c:strCache>
            </c:strRef>
          </c:cat>
          <c:val>
            <c:numRef>
              <c:f>'Ark1'!$J$2</c:f>
              <c:numCache>
                <c:formatCode>General</c:formatCode>
                <c:ptCount val="1"/>
                <c:pt idx="0">
                  <c:v>4500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304600"/>
        <c:axId val="296346136"/>
        <c:axId val="0"/>
      </c:bar3DChart>
      <c:catAx>
        <c:axId val="216304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346136"/>
        <c:crosses val="autoZero"/>
        <c:auto val="1"/>
        <c:lblAlgn val="ctr"/>
        <c:lblOffset val="100"/>
        <c:noMultiLvlLbl val="0"/>
      </c:catAx>
      <c:valAx>
        <c:axId val="296346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6304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3988963160270802"/>
          <c:y val="0"/>
          <c:w val="0.15738532542664299"/>
          <c:h val="0.532088991607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0.14011</cdr:x>
      <cdr:y>0</cdr:y>
    </cdr:from>
    <cdr:to>
      <cdr:x>0.59786</cdr:x>
      <cdr:y>0.48428</cdr:y>
    </cdr:to>
    <cdr:pic>
      <cdr:nvPicPr>
        <cdr:cNvPr id="2" name="Bild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230228" y="-1544596"/>
          <a:ext cx="4019246" cy="163608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20C86-010B-4793-A6A9-88EAD5E39DB0}" type="datetimeFigureOut">
              <a:rPr lang="nb-NO" smtClean="0"/>
              <a:t>18.03.2016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AE1BF-5FFE-4299-B3A1-9C6AA606A7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1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663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noProof="0" dirty="0" smtClean="0"/>
          </a:p>
          <a:p>
            <a:endParaRPr lang="en-US" noProof="0" dirty="0" smtClean="0"/>
          </a:p>
          <a:p>
            <a:r>
              <a:rPr lang="nb-NO" b="1" dirty="0" smtClean="0"/>
              <a:t>NB:</a:t>
            </a:r>
            <a:r>
              <a:rPr lang="nb-NO" b="1" baseline="0" dirty="0" smtClean="0"/>
              <a:t> DISSE TALL ER ESTIMERTE UTSLIPPSTALL (totalt, ikke til sjø)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Utslippene er også noe justerte sml. </a:t>
            </a:r>
            <a:r>
              <a:rPr lang="nb-NO" b="1" baseline="0" dirty="0" err="1" smtClean="0"/>
              <a:t>Foegående</a:t>
            </a:r>
            <a:r>
              <a:rPr lang="nb-NO" b="1" baseline="0" dirty="0" smtClean="0"/>
              <a:t>.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(NB: kosmetikk 40 tonn, tekstiler 600 t , støv 450 t,, maling 1450 t, avfallsbehandling 400 t, </a:t>
            </a:r>
            <a:r>
              <a:rPr lang="nb-NO" b="1" baseline="0" dirty="0" err="1" smtClean="0"/>
              <a:t>plastpellets</a:t>
            </a:r>
            <a:r>
              <a:rPr lang="nb-NO" b="1" baseline="0" dirty="0" smtClean="0"/>
              <a:t> 450 t.)</a:t>
            </a:r>
          </a:p>
          <a:p>
            <a:endParaRPr lang="en-US" noProof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9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>
                <a:solidFill>
                  <a:prstClr val="black"/>
                </a:solidFill>
              </a:rPr>
              <a:pPr/>
              <a:t>11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69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990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138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nb-NO" dirty="0" smtClean="0"/>
              <a:t>OSPAR fellestiltak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187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nb-NO" b="1" dirty="0" smtClean="0"/>
              <a:t>Norge deltar aktivt (Fiskeridirektoratet) sammen med</a:t>
            </a:r>
            <a:r>
              <a:rPr lang="nb-NO" b="1" baseline="0" dirty="0" smtClean="0"/>
              <a:t> Nederland, Tyskland, UK og Sverige i arbeidet med action 36; «utvikle best praksis for håndtering av marin forsøpling i </a:t>
            </a:r>
            <a:r>
              <a:rPr lang="nb-NO" b="1" baseline="0" dirty="0" err="1" smtClean="0"/>
              <a:t>fiskeridektoreaen</a:t>
            </a:r>
            <a:r>
              <a:rPr lang="nb-NO" b="1" baseline="0" dirty="0" smtClean="0"/>
              <a:t>.»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259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nb-NO" b="1" dirty="0" smtClean="0"/>
              <a:t>Norge v. Fiskeridirektoratet er eneansvarlig for action 56: «</a:t>
            </a:r>
            <a:r>
              <a:rPr lang="nb-NO" b="1" dirty="0" err="1" smtClean="0"/>
              <a:t>Identify</a:t>
            </a:r>
            <a:r>
              <a:rPr lang="nb-NO" b="1" dirty="0" smtClean="0"/>
              <a:t> hot spor areas </a:t>
            </a:r>
            <a:r>
              <a:rPr lang="nb-NO" b="1" dirty="0" err="1" smtClean="0"/>
              <a:t>through</a:t>
            </a:r>
            <a:r>
              <a:rPr lang="nb-NO" b="1" dirty="0" smtClean="0"/>
              <a:t> </a:t>
            </a:r>
            <a:r>
              <a:rPr lang="nb-NO" b="1" dirty="0" err="1" smtClean="0"/>
              <a:t>mapping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snagging</a:t>
            </a:r>
            <a:r>
              <a:rPr lang="nb-NO" b="1" dirty="0" smtClean="0"/>
              <a:t> </a:t>
            </a:r>
            <a:r>
              <a:rPr lang="nb-NO" b="1" dirty="0" err="1" smtClean="0"/>
              <a:t>sites</a:t>
            </a:r>
            <a:r>
              <a:rPr lang="nb-NO" b="1" dirty="0" smtClean="0"/>
              <a:t>» … Norge har laget et godt </a:t>
            </a:r>
            <a:r>
              <a:rPr lang="nb-NO" b="1" dirty="0" err="1" smtClean="0"/>
              <a:t>kartmateeriale</a:t>
            </a:r>
            <a:r>
              <a:rPr lang="nb-NO" b="1" dirty="0" smtClean="0"/>
              <a:t> for våre områder (vet ikke om det dekker områdene rundt Svalbard?). Man står imidlertid litt fast da oppfølgingen gjennom NEAFC har blitt blokkert av EU – Under EUs fiskeripolitikk vil man ikke gi tilsvarende kartdata fra andre land.</a:t>
            </a:r>
            <a:r>
              <a:rPr lang="nb-NO" b="1" baseline="0" dirty="0" smtClean="0"/>
              <a:t> Skal man komme videre må man omgå fiskerimyndighetene og gå direkte på </a:t>
            </a:r>
            <a:r>
              <a:rPr lang="nb-NO" b="1" baseline="0" dirty="0" err="1" smtClean="0"/>
              <a:t>fiskerioragnisasjonene</a:t>
            </a:r>
            <a:r>
              <a:rPr lang="nb-NO" b="1" baseline="0" dirty="0" smtClean="0"/>
              <a:t> etc. 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 Norge deltar </a:t>
            </a:r>
            <a:r>
              <a:rPr lang="nb-NO" b="1" baseline="0" dirty="0" err="1" smtClean="0"/>
              <a:t>aktrivt</a:t>
            </a:r>
            <a:r>
              <a:rPr lang="nb-NO" b="1" baseline="0" dirty="0" smtClean="0"/>
              <a:t> med Terje Farestveit fra Miljødirektoratet i arbeidet med avløpsanlegg og overvannssystemer som ledes og finansieres av Sverige. Action 42:  «Fremme bruk av BAT og BEP for å forhindre/reduser utslippene av marin forsøpling, inkludert mikroplast/partikler gjennom avløpsanlegg og overvannssystemene.</a:t>
            </a: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618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nb-NO" dirty="0" smtClean="0"/>
              <a:t>Viktige</a:t>
            </a:r>
            <a:r>
              <a:rPr lang="nb-NO" baseline="0" dirty="0" smtClean="0"/>
              <a:t> fanesaker:</a:t>
            </a:r>
          </a:p>
          <a:p>
            <a:endParaRPr lang="nb-NO" baseline="0" dirty="0" smtClean="0"/>
          </a:p>
          <a:p>
            <a:r>
              <a:rPr lang="nb-NO" baseline="0" dirty="0" smtClean="0"/>
              <a:t>Avfallssystemene </a:t>
            </a:r>
          </a:p>
          <a:p>
            <a:r>
              <a:rPr lang="nb-NO" baseline="0" dirty="0" smtClean="0"/>
              <a:t>Plastposer</a:t>
            </a:r>
          </a:p>
          <a:p>
            <a:r>
              <a:rPr lang="nb-NO" baseline="0" dirty="0" smtClean="0"/>
              <a:t>Mikroplast i kosmetikk og andre produkter</a:t>
            </a:r>
          </a:p>
          <a:p>
            <a:r>
              <a:rPr lang="nb-NO" baseline="0" dirty="0" smtClean="0"/>
              <a:t>Osv.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426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KONKLUSJON:</a:t>
            </a:r>
          </a:p>
          <a:p>
            <a:endParaRPr lang="en-US" dirty="0" smtClean="0"/>
          </a:p>
          <a:p>
            <a:r>
              <a:rPr lang="en-US" dirty="0" smtClean="0"/>
              <a:t>Svalbard –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Vurdere</a:t>
            </a:r>
            <a:r>
              <a:rPr lang="en-US" dirty="0" smtClean="0"/>
              <a:t> </a:t>
            </a:r>
            <a:r>
              <a:rPr lang="en-US" dirty="0" err="1" smtClean="0"/>
              <a:t>avløpsrensing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opplegg</a:t>
            </a:r>
            <a:r>
              <a:rPr lang="en-US" dirty="0" smtClean="0"/>
              <a:t> for å </a:t>
            </a:r>
            <a:r>
              <a:rPr lang="en-US" dirty="0" err="1" smtClean="0"/>
              <a:t>håndtere</a:t>
            </a:r>
            <a:r>
              <a:rPr lang="en-US" dirty="0" smtClean="0"/>
              <a:t> </a:t>
            </a:r>
            <a:r>
              <a:rPr lang="en-US" dirty="0" err="1" smtClean="0"/>
              <a:t>utrenset</a:t>
            </a:r>
            <a:r>
              <a:rPr lang="en-US" dirty="0" smtClean="0"/>
              <a:t>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Fiskerimottak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marint</a:t>
            </a:r>
            <a:r>
              <a:rPr lang="en-US" dirty="0" smtClean="0"/>
              <a:t> </a:t>
            </a:r>
            <a:r>
              <a:rPr lang="en-US" dirty="0" err="1" smtClean="0"/>
              <a:t>søppel</a:t>
            </a:r>
            <a:r>
              <a:rPr lang="en-US" dirty="0" smtClean="0"/>
              <a:t>, </a:t>
            </a:r>
            <a:r>
              <a:rPr lang="en-US" dirty="0" err="1" smtClean="0"/>
              <a:t>inkludert</a:t>
            </a:r>
            <a:r>
              <a:rPr lang="en-US" dirty="0" smtClean="0"/>
              <a:t> </a:t>
            </a:r>
            <a:r>
              <a:rPr lang="en-US" dirty="0" err="1" smtClean="0"/>
              <a:t>avfall</a:t>
            </a:r>
            <a:r>
              <a:rPr lang="en-US" dirty="0" smtClean="0"/>
              <a:t>, </a:t>
            </a:r>
            <a:r>
              <a:rPr lang="en-US" dirty="0" err="1" smtClean="0"/>
              <a:t>fiskeriredskaper</a:t>
            </a:r>
            <a:r>
              <a:rPr lang="en-US" dirty="0" smtClean="0"/>
              <a:t>, </a:t>
            </a:r>
            <a:r>
              <a:rPr lang="en-US" dirty="0" err="1" smtClean="0"/>
              <a:t>garnrester</a:t>
            </a:r>
            <a:r>
              <a:rPr lang="en-US" dirty="0" smtClean="0"/>
              <a:t> </a:t>
            </a:r>
            <a:r>
              <a:rPr lang="en-US" dirty="0" err="1" smtClean="0"/>
              <a:t>osv</a:t>
            </a:r>
            <a:r>
              <a:rPr lang="en-US" dirty="0" smtClean="0"/>
              <a:t>. – </a:t>
            </a:r>
            <a:r>
              <a:rPr lang="en-US" dirty="0" err="1" smtClean="0"/>
              <a:t>legge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rette</a:t>
            </a:r>
            <a:r>
              <a:rPr lang="en-US" dirty="0" smtClean="0"/>
              <a:t> for et </a:t>
            </a:r>
            <a:r>
              <a:rPr lang="en-US" dirty="0" err="1" smtClean="0"/>
              <a:t>mottak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lett</a:t>
            </a:r>
            <a:r>
              <a:rPr lang="en-US" dirty="0" smtClean="0"/>
              <a:t> å </a:t>
            </a:r>
            <a:r>
              <a:rPr lang="en-US" dirty="0" err="1" smtClean="0"/>
              <a:t>bruk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 (gratis?)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Opplæring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kampansje</a:t>
            </a:r>
            <a:r>
              <a:rPr lang="en-US" dirty="0" smtClean="0"/>
              <a:t> mot </a:t>
            </a:r>
            <a:r>
              <a:rPr lang="en-US" dirty="0" err="1" smtClean="0"/>
              <a:t>fiskerisektoren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plast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</a:t>
            </a:r>
            <a:r>
              <a:rPr lang="en-US" dirty="0" err="1" smtClean="0"/>
              <a:t>fisk</a:t>
            </a:r>
            <a:r>
              <a:rPr lang="en-US" dirty="0" smtClean="0"/>
              <a:t> I </a:t>
            </a:r>
            <a:r>
              <a:rPr lang="en-US" dirty="0" err="1" smtClean="0"/>
              <a:t>havet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, 2050? </a:t>
            </a:r>
            <a:r>
              <a:rPr lang="en-US" dirty="0" err="1" smtClean="0"/>
              <a:t>Kanskje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allerede</a:t>
            </a:r>
            <a:r>
              <a:rPr lang="en-US" dirty="0" smtClean="0"/>
              <a:t>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plast</a:t>
            </a:r>
            <a:r>
              <a:rPr lang="en-US" dirty="0" smtClean="0"/>
              <a:t> … </a:t>
            </a:r>
            <a:r>
              <a:rPr lang="en-US" dirty="0" err="1" smtClean="0"/>
              <a:t>Plastproblemet</a:t>
            </a:r>
            <a:r>
              <a:rPr lang="en-US" dirty="0" smtClean="0"/>
              <a:t> </a:t>
            </a:r>
            <a:r>
              <a:rPr lang="en-US" dirty="0" err="1" smtClean="0"/>
              <a:t>virker</a:t>
            </a:r>
            <a:r>
              <a:rPr lang="en-US" dirty="0" smtClean="0"/>
              <a:t> </a:t>
            </a:r>
            <a:r>
              <a:rPr lang="en-US" dirty="0" err="1" smtClean="0"/>
              <a:t>uoverstigelig</a:t>
            </a:r>
            <a:r>
              <a:rPr lang="en-US" dirty="0" smtClean="0"/>
              <a:t> </a:t>
            </a:r>
            <a:r>
              <a:rPr lang="en-US" dirty="0" err="1" smtClean="0"/>
              <a:t>stort</a:t>
            </a:r>
            <a:r>
              <a:rPr lang="en-U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 err="1" smtClean="0"/>
              <a:t>likhet</a:t>
            </a:r>
            <a:r>
              <a:rPr lang="en-US" dirty="0" smtClean="0"/>
              <a:t> med </a:t>
            </a:r>
            <a:r>
              <a:rPr lang="en-US" dirty="0" err="1" smtClean="0"/>
              <a:t>klimaendringer</a:t>
            </a:r>
            <a:r>
              <a:rPr lang="en-US" dirty="0" smtClean="0"/>
              <a:t> </a:t>
            </a:r>
            <a:r>
              <a:rPr lang="en-US" dirty="0" err="1" smtClean="0"/>
              <a:t>skyldes</a:t>
            </a:r>
            <a:r>
              <a:rPr lang="en-US" dirty="0" smtClean="0"/>
              <a:t> </a:t>
            </a:r>
            <a:r>
              <a:rPr lang="en-US" dirty="0" err="1" smtClean="0"/>
              <a:t>plastproblemet</a:t>
            </a:r>
            <a:r>
              <a:rPr lang="en-US" dirty="0" smtClean="0"/>
              <a:t> </a:t>
            </a:r>
            <a:r>
              <a:rPr lang="en-US" dirty="0" err="1" smtClean="0"/>
              <a:t>menneskers</a:t>
            </a:r>
            <a:r>
              <a:rPr lang="en-US" dirty="0" smtClean="0"/>
              <a:t> </a:t>
            </a:r>
            <a:r>
              <a:rPr lang="en-US" dirty="0" err="1" smtClean="0"/>
              <a:t>livsførsel</a:t>
            </a:r>
            <a:r>
              <a:rPr lang="en-US" dirty="0" smtClean="0"/>
              <a:t> – </a:t>
            </a:r>
            <a:r>
              <a:rPr lang="en-US" dirty="0" err="1" smtClean="0"/>
              <a:t>og</a:t>
            </a:r>
            <a:r>
              <a:rPr lang="en-US" dirty="0" smtClean="0"/>
              <a:t> I </a:t>
            </a:r>
            <a:r>
              <a:rPr lang="en-US" dirty="0" err="1" smtClean="0"/>
              <a:t>likhet</a:t>
            </a:r>
            <a:r>
              <a:rPr lang="en-US" dirty="0" smtClean="0"/>
              <a:t> med </a:t>
            </a:r>
            <a:r>
              <a:rPr lang="en-US" dirty="0" err="1" smtClean="0"/>
              <a:t>klimaendringer</a:t>
            </a:r>
            <a:r>
              <a:rPr lang="en-US" dirty="0" smtClean="0"/>
              <a:t> </a:t>
            </a:r>
            <a:r>
              <a:rPr lang="en-US" dirty="0" err="1" smtClean="0"/>
              <a:t>krever</a:t>
            </a:r>
            <a:r>
              <a:rPr lang="en-US" dirty="0" smtClean="0"/>
              <a:t> </a:t>
            </a:r>
            <a:r>
              <a:rPr lang="en-US" dirty="0" err="1" smtClean="0"/>
              <a:t>problemet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r>
              <a:rPr lang="en-US" dirty="0" smtClean="0"/>
              <a:t> </a:t>
            </a:r>
            <a:r>
              <a:rPr lang="en-US" dirty="0" err="1" smtClean="0"/>
              <a:t>løsninger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endrer</a:t>
            </a:r>
            <a:r>
              <a:rPr lang="en-US" dirty="0" smtClean="0"/>
              <a:t> </a:t>
            </a:r>
            <a:r>
              <a:rPr lang="en-US" dirty="0" err="1" smtClean="0"/>
              <a:t>menneskelig</a:t>
            </a:r>
            <a:r>
              <a:rPr lang="en-US" dirty="0" smtClean="0"/>
              <a:t> </a:t>
            </a:r>
            <a:r>
              <a:rPr lang="en-US" dirty="0" err="1" smtClean="0"/>
              <a:t>adferd</a:t>
            </a:r>
            <a:r>
              <a:rPr lang="en-US" dirty="0" smtClean="0"/>
              <a:t>.  Men I </a:t>
            </a:r>
            <a:r>
              <a:rPr lang="en-US" dirty="0" err="1" smtClean="0"/>
              <a:t>motsetning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klimaendringer</a:t>
            </a:r>
            <a:r>
              <a:rPr lang="en-US" dirty="0" smtClean="0"/>
              <a:t> (?)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iallefall</a:t>
            </a:r>
            <a:r>
              <a:rPr lang="en-US" dirty="0" smtClean="0"/>
              <a:t> </a:t>
            </a:r>
            <a:r>
              <a:rPr lang="en-US" dirty="0" err="1" smtClean="0"/>
              <a:t>deler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problemet</a:t>
            </a:r>
            <a:r>
              <a:rPr lang="en-US" dirty="0" smtClean="0"/>
              <a:t>, </a:t>
            </a:r>
            <a:r>
              <a:rPr lang="en-US" dirty="0" err="1" smtClean="0"/>
              <a:t>vår</a:t>
            </a:r>
            <a:r>
              <a:rPr lang="en-US" dirty="0" smtClean="0"/>
              <a:t> </a:t>
            </a:r>
            <a:r>
              <a:rPr lang="en-US" dirty="0" err="1" smtClean="0"/>
              <a:t>håndtering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plast</a:t>
            </a:r>
            <a:r>
              <a:rPr lang="en-US" dirty="0" smtClean="0"/>
              <a:t> I </a:t>
            </a:r>
            <a:r>
              <a:rPr lang="en-US" dirty="0" err="1" smtClean="0"/>
              <a:t>hverdagen</a:t>
            </a:r>
            <a:r>
              <a:rPr lang="en-US" dirty="0" smtClean="0"/>
              <a:t>,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konkret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håndfast</a:t>
            </a:r>
            <a:r>
              <a:rPr lang="en-US" dirty="0" smtClean="0"/>
              <a:t>.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endre</a:t>
            </a:r>
            <a:r>
              <a:rPr lang="en-US" dirty="0" smtClean="0"/>
              <a:t> </a:t>
            </a:r>
            <a:r>
              <a:rPr lang="en-US" dirty="0" err="1" smtClean="0"/>
              <a:t>noe</a:t>
            </a:r>
            <a:r>
              <a:rPr lang="en-US" dirty="0" smtClean="0"/>
              <a:t>. </a:t>
            </a:r>
            <a:r>
              <a:rPr lang="en-US" dirty="0" err="1" smtClean="0"/>
              <a:t>Det</a:t>
            </a:r>
            <a:r>
              <a:rPr lang="en-US" dirty="0" smtClean="0"/>
              <a:t> handler I </a:t>
            </a:r>
            <a:r>
              <a:rPr lang="en-US" dirty="0" err="1" smtClean="0"/>
              <a:t>stor</a:t>
            </a:r>
            <a:r>
              <a:rPr lang="en-US" dirty="0" smtClean="0"/>
              <a:t> grad om </a:t>
            </a:r>
            <a:r>
              <a:rPr lang="en-US" dirty="0" err="1" smtClean="0"/>
              <a:t>egen</a:t>
            </a:r>
            <a:r>
              <a:rPr lang="en-US" dirty="0" smtClean="0"/>
              <a:t> </a:t>
            </a:r>
            <a:r>
              <a:rPr lang="en-US" dirty="0" err="1" smtClean="0"/>
              <a:t>bevissthet</a:t>
            </a:r>
            <a:r>
              <a:rPr lang="en-US" dirty="0" smtClean="0"/>
              <a:t> – I </a:t>
            </a:r>
            <a:r>
              <a:rPr lang="en-US" dirty="0" err="1" smtClean="0"/>
              <a:t>tyillegg</a:t>
            </a:r>
            <a:r>
              <a:rPr lang="en-US" dirty="0" smtClean="0"/>
              <a:t> </a:t>
            </a:r>
            <a:r>
              <a:rPr lang="en-US" dirty="0" err="1" smtClean="0"/>
              <a:t>må</a:t>
            </a:r>
            <a:r>
              <a:rPr lang="en-US" dirty="0" smtClean="0"/>
              <a:t> </a:t>
            </a:r>
            <a:r>
              <a:rPr lang="en-US" dirty="0" err="1" smtClean="0"/>
              <a:t>samfunnet</a:t>
            </a:r>
            <a:r>
              <a:rPr lang="en-US" dirty="0" smtClean="0"/>
              <a:t> ta </a:t>
            </a:r>
            <a:r>
              <a:rPr lang="en-US" dirty="0" err="1" smtClean="0"/>
              <a:t>viktige</a:t>
            </a:r>
            <a:r>
              <a:rPr lang="en-US" dirty="0" smtClean="0"/>
              <a:t> </a:t>
            </a:r>
            <a:r>
              <a:rPr lang="en-US" dirty="0" err="1" smtClean="0"/>
              <a:t>grepframover</a:t>
            </a:r>
            <a:r>
              <a:rPr lang="en-US" dirty="0" smtClean="0"/>
              <a:t>..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56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Marin forsøpling og mikroplast kjenner ingen landegrenser,</a:t>
            </a:r>
            <a:r>
              <a:rPr lang="nb-NO" baseline="0" dirty="0" smtClean="0"/>
              <a:t> så vi må jobbe internasjonalt for å finne gode løsninger.  </a:t>
            </a:r>
            <a:endParaRPr lang="nb-NO" dirty="0" smtClean="0"/>
          </a:p>
          <a:p>
            <a:pPr defTabSz="914330">
              <a:defRPr/>
            </a:pPr>
            <a:r>
              <a:rPr lang="nb-NO" dirty="0" smtClean="0"/>
              <a:t>Det er etablert  ulike parallelle prosesser verden over for å sette sammen kunnskap, finne frem til</a:t>
            </a:r>
            <a:r>
              <a:rPr lang="nb-NO" baseline="0" dirty="0" smtClean="0"/>
              <a:t> </a:t>
            </a:r>
            <a:r>
              <a:rPr lang="nb-NO" dirty="0" smtClean="0"/>
              <a:t>de beste tiltakene og virkemidlene mot dette miljøproblemet. </a:t>
            </a:r>
            <a:r>
              <a:rPr lang="nb-NO" baseline="0" dirty="0" smtClean="0"/>
              <a:t>Norge </a:t>
            </a:r>
            <a:r>
              <a:rPr lang="nb-NO" baseline="0" dirty="0" smtClean="0"/>
              <a:t>er et ledeland på tematikken i </a:t>
            </a:r>
            <a:r>
              <a:rPr lang="nb-NO" baseline="0" dirty="0" smtClean="0"/>
              <a:t>UNEA/ UNEP.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På Europeisk nivå jobber vi</a:t>
            </a:r>
            <a:r>
              <a:rPr lang="nb-NO" baseline="0" dirty="0" smtClean="0"/>
              <a:t> primært gjennom OSPAR -</a:t>
            </a:r>
            <a:r>
              <a:rPr lang="nb-NO" dirty="0" smtClean="0"/>
              <a:t> Konvensjonen om beskyttelse av det marine miljø i det nordøstlige </a:t>
            </a:r>
            <a:r>
              <a:rPr lang="nb-NO" dirty="0" err="1" smtClean="0"/>
              <a:t>Atlanterhav</a:t>
            </a:r>
            <a:r>
              <a:rPr lang="nb-NO" dirty="0" smtClean="0"/>
              <a:t>. OSPAR  vedtok i sitt kommisjonsmøte i juni 2014 en regional handlingsplan mot marin forsøpling… </a:t>
            </a:r>
            <a:r>
              <a:rPr lang="nb-NO" dirty="0" smtClean="0">
                <a:solidFill>
                  <a:srgbClr val="FF0000"/>
                </a:solidFill>
              </a:rPr>
              <a:t>dette initiativet skal jeg komme tilbake til. 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La meg også nevne at Nordisk Ministerråd</a:t>
            </a:r>
            <a:r>
              <a:rPr lang="nb-NO" baseline="0" dirty="0" smtClean="0"/>
              <a:t> (NMR) jobber også med marin forsøpling og har gjennomført en rekke prosjekter.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NASJONALE initiativ </a:t>
            </a:r>
            <a:r>
              <a:rPr lang="nb-NO" baseline="0" dirty="0" smtClean="0"/>
              <a:t>kommer </a:t>
            </a:r>
            <a:r>
              <a:rPr lang="nb-NO" baseline="0" dirty="0" smtClean="0"/>
              <a:t>jeg tilbake til.</a:t>
            </a:r>
          </a:p>
          <a:p>
            <a:endParaRPr lang="nb-NO" baseline="0" dirty="0" smtClean="0"/>
          </a:p>
          <a:p>
            <a:r>
              <a:rPr lang="nb-NO" baseline="0" dirty="0" smtClean="0"/>
              <a:t>Og hva kan vi gjøre lokalt – og hva kan hver enkelt gjøre? – her trengs også initiativ!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B884-DADA-4700-9CAC-7EF2685BE9F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42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MEPEX (pågående): Se på mulige tiltak og vurdere reduksjonspotensiale.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Skal ligge til grunn for en tiltaksvurdering som </a:t>
            </a:r>
            <a:r>
              <a:rPr lang="nb-NO" dirty="0" err="1" smtClean="0"/>
              <a:t>Miljødir</a:t>
            </a:r>
            <a:r>
              <a:rPr lang="nb-NO" dirty="0" smtClean="0"/>
              <a:t>. skal gjøre, ventelig i april – juni i år. Anbefalinger planlegges oversendt Departementet før </a:t>
            </a:r>
            <a:r>
              <a:rPr lang="nb-NO" dirty="0" err="1" smtClean="0"/>
              <a:t>sommerrferien</a:t>
            </a:r>
            <a:r>
              <a:rPr lang="nb-NO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En tilsvarende tiltaksanalyse skal også gjøres på makroplast.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Fishing for </a:t>
            </a:r>
            <a:r>
              <a:rPr lang="nb-NO" dirty="0" err="1" smtClean="0"/>
              <a:t>litter</a:t>
            </a:r>
            <a:r>
              <a:rPr lang="nb-NO" dirty="0" smtClean="0"/>
              <a:t> – prøveprosjekt i 3 havner mede et begrenset antall fartøyer fra 2. januar.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Tilskuddsmidler </a:t>
            </a:r>
            <a:r>
              <a:rPr lang="nb-NO" dirty="0" smtClean="0"/>
              <a:t>som </a:t>
            </a:r>
            <a:r>
              <a:rPr lang="nb-NO" dirty="0" err="1" smtClean="0"/>
              <a:t>administeres</a:t>
            </a:r>
            <a:r>
              <a:rPr lang="nb-NO" baseline="0" dirty="0" smtClean="0"/>
              <a:t> av Miljødirektoratet. I 2015 gitt midler til rydding av strender og havbunn, </a:t>
            </a:r>
            <a:r>
              <a:rPr lang="nb-NO" baseline="0" dirty="0" err="1" smtClean="0"/>
              <a:t>info.tiltak</a:t>
            </a:r>
            <a:r>
              <a:rPr lang="nb-NO" baseline="0" dirty="0" smtClean="0"/>
              <a:t>, undervisningsopplegg og metodeutvikling/innovasjon. </a:t>
            </a: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AA9A3-D19A-4C98-9E64-00B24BD911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AA9A3-D19A-4C98-9E64-00B24BD911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2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Estimat fra MEPEX </a:t>
            </a:r>
            <a:r>
              <a:rPr lang="nb-NO" dirty="0" smtClean="0"/>
              <a:t>2014 –  </a:t>
            </a:r>
            <a:r>
              <a:rPr lang="nb-NO" dirty="0" smtClean="0"/>
              <a:t>estimater for utslipp av PRIMÆR MIKROPLAST. </a:t>
            </a:r>
          </a:p>
          <a:p>
            <a:endParaRPr lang="nb-NO" dirty="0" smtClean="0"/>
          </a:p>
          <a:p>
            <a:r>
              <a:rPr lang="nb-NO" dirty="0" smtClean="0"/>
              <a:t>Man har ingen gode estimater for fragmenteringen av makroplast i sjø. </a:t>
            </a:r>
            <a:endParaRPr lang="nb-NO" dirty="0" smtClean="0"/>
          </a:p>
          <a:p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diagram illustrates estimated volumes of land-based </a:t>
            </a:r>
            <a:r>
              <a:rPr lang="en-US" baseline="0" dirty="0" err="1" smtClean="0"/>
              <a:t>microplastics</a:t>
            </a:r>
            <a:r>
              <a:rPr lang="en-US" baseline="0" dirty="0" smtClean="0"/>
              <a:t> that reach the sea.</a:t>
            </a:r>
            <a:r>
              <a:rPr lang="en-US" dirty="0" smtClean="0"/>
              <a:t> For </a:t>
            </a:r>
            <a:r>
              <a:rPr lang="en-US" dirty="0" err="1" smtClean="0"/>
              <a:t>microplastics</a:t>
            </a:r>
            <a:r>
              <a:rPr lang="en-US" baseline="0" dirty="0" smtClean="0"/>
              <a:t> from </a:t>
            </a:r>
            <a:r>
              <a:rPr lang="en-US" dirty="0" smtClean="0"/>
              <a:t>waste</a:t>
            </a:r>
            <a:r>
              <a:rPr lang="en-US" baseline="0" dirty="0" smtClean="0"/>
              <a:t>water, such as cosmetics, indoor dust and laundry, it was estimated that 10 percent reach the sea. (</a:t>
            </a:r>
            <a:r>
              <a:rPr lang="en-US" baseline="0" dirty="0" err="1" smtClean="0"/>
              <a:t>trolig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underestimert</a:t>
            </a:r>
            <a:r>
              <a:rPr lang="en-US" baseline="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painting and maintenance of ships and leisure boats, its expected/estimated/calculated that 90 </a:t>
            </a:r>
            <a:r>
              <a:rPr lang="en-US" baseline="0" dirty="0" err="1" smtClean="0"/>
              <a:t>precent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microplastic</a:t>
            </a:r>
            <a:r>
              <a:rPr lang="en-US" baseline="0" dirty="0" smtClean="0"/>
              <a:t> particles reach the sea,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and for car tires its expected/assumed/estimated that half of it will reach the sea. But these are highly/somewhat/relatively/slightly? tentative estimates with a considerable/certain degree of uncertainty.  Further studies are needed/We need to know more!</a:t>
            </a:r>
            <a:r>
              <a:rPr lang="en-US" baseline="0" noProof="0" dirty="0" smtClean="0"/>
              <a:t> </a:t>
            </a:r>
          </a:p>
          <a:p>
            <a:endParaRPr lang="nb-NO" baseline="0" dirty="0" smtClean="0"/>
          </a:p>
          <a:p>
            <a:r>
              <a:rPr lang="nb-NO" baseline="0" dirty="0" smtClean="0"/>
              <a:t>***</a:t>
            </a:r>
          </a:p>
          <a:p>
            <a:endParaRPr lang="nb-NO" baseline="0" dirty="0" smtClean="0"/>
          </a:p>
          <a:p>
            <a:r>
              <a:rPr lang="nb-NO" baseline="0" dirty="0" smtClean="0"/>
              <a:t>Siden denne studien i 2014, har man blitt klar over noen andre kilder – særlig: Gummi/plastbaserte fotballbaner, som jeg skal si noe om etterpå – og </a:t>
            </a:r>
            <a:r>
              <a:rPr lang="nb-NO" baseline="0" dirty="0" err="1" smtClean="0"/>
              <a:t>polymerer</a:t>
            </a:r>
            <a:r>
              <a:rPr lang="nb-NO" baseline="0" dirty="0" smtClean="0"/>
              <a:t> i produsert vann offshore (der mangler vi foreløpig estimater, så det sier jeg ikke mer om).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B884-DADA-4700-9CAC-7EF2685BE9F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38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 smtClean="0"/>
          </a:p>
          <a:p>
            <a:r>
              <a:rPr lang="nb-NO" b="1" dirty="0" smtClean="0"/>
              <a:t>NB:</a:t>
            </a:r>
            <a:r>
              <a:rPr lang="nb-NO" b="1" baseline="0" dirty="0" smtClean="0"/>
              <a:t> DISSE TALL ER ESTIMERTE UTSLIPPSTALL (totalt, ikke til sjø)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Utslippene er også noe justerte sml. </a:t>
            </a:r>
            <a:r>
              <a:rPr lang="nb-NO" b="1" baseline="0" dirty="0" err="1" smtClean="0"/>
              <a:t>Foegående</a:t>
            </a:r>
            <a:r>
              <a:rPr lang="nb-NO" b="1" baseline="0" dirty="0" smtClean="0"/>
              <a:t>.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(NB: kosmetikk 40 tonn)</a:t>
            </a:r>
          </a:p>
          <a:p>
            <a:endParaRPr lang="nb-NO" b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706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 smtClean="0"/>
          </a:p>
          <a:p>
            <a:r>
              <a:rPr lang="nb-NO" b="1" dirty="0" smtClean="0"/>
              <a:t>NB:</a:t>
            </a:r>
            <a:r>
              <a:rPr lang="nb-NO" b="1" baseline="0" dirty="0" smtClean="0"/>
              <a:t> DISSE TALL ER ESTIMERTE UTSLIPPSTALL (totalt, ikke til sjø)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Utslippene er også noe justerte sml. </a:t>
            </a:r>
            <a:r>
              <a:rPr lang="nb-NO" b="1" baseline="0" dirty="0" err="1" smtClean="0"/>
              <a:t>Foegående</a:t>
            </a:r>
            <a:r>
              <a:rPr lang="nb-NO" b="1" baseline="0" dirty="0" smtClean="0"/>
              <a:t>.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(NB: kosmetikk 40 tonn)</a:t>
            </a:r>
          </a:p>
          <a:p>
            <a:endParaRPr lang="nb-NO" b="1" baseline="0" dirty="0" smtClean="0"/>
          </a:p>
          <a:p>
            <a:endParaRPr lang="nb-NO" b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21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NB:</a:t>
            </a:r>
            <a:r>
              <a:rPr lang="nb-NO" b="1" baseline="0" dirty="0" smtClean="0"/>
              <a:t> DISSE TALL ER ESTIMERTE UTSLIPPSTALL (totalt, ikke til sjø)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Utslippene er også noe justerte sml. </a:t>
            </a:r>
            <a:r>
              <a:rPr lang="nb-NO" b="1" baseline="0" dirty="0" err="1" smtClean="0"/>
              <a:t>Foegående</a:t>
            </a:r>
            <a:r>
              <a:rPr lang="nb-NO" b="1" baseline="0" dirty="0" smtClean="0"/>
              <a:t>.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(NB: kosmetikk 40 tonn, tekstiler 600 t , støv 450 t,)</a:t>
            </a:r>
          </a:p>
          <a:p>
            <a:endParaRPr lang="nb-NO" b="1" baseline="0" dirty="0" smtClean="0"/>
          </a:p>
          <a:p>
            <a:endParaRPr lang="nb-NO" b="1" baseline="0" dirty="0" smtClean="0"/>
          </a:p>
          <a:p>
            <a:r>
              <a:rPr lang="nb-NO" b="1" baseline="0" dirty="0" smtClean="0"/>
              <a:t>Dette gjelder skipsmaling, sandblåsing, vedlikehold av skip </a:t>
            </a:r>
            <a:r>
              <a:rPr lang="nb-NO" b="1" baseline="0" dirty="0" err="1" smtClean="0"/>
              <a:t>ohg</a:t>
            </a:r>
            <a:r>
              <a:rPr lang="nb-NO" b="1" baseline="0" dirty="0" smtClean="0"/>
              <a:t> fritidsbåter.</a:t>
            </a:r>
          </a:p>
          <a:p>
            <a:endParaRPr lang="nb-NO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410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E1BF-5FFE-4299-B3A1-9C6AA606A74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47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71608"/>
            <a:ext cx="8568001" cy="1968472"/>
          </a:xfrm>
          <a:prstGeom prst="rect">
            <a:avLst/>
          </a:prstGeom>
          <a:ln>
            <a:noFill/>
          </a:ln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7999"/>
            <a:ext cx="8568001" cy="42069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 descr="Mdir_logo_sekundae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10" name="Likebent trekant 9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915" y="1672068"/>
            <a:ext cx="5715297" cy="584775"/>
          </a:xfrm>
        </p:spPr>
        <p:txBody>
          <a:bodyPr anchor="t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3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134" y="1508621"/>
            <a:ext cx="7743126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425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134" y="2133599"/>
            <a:ext cx="7743126" cy="23486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87999" y="288000"/>
            <a:ext cx="8568001" cy="147488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Likebent trekant 8"/>
          <p:cNvSpPr/>
          <p:nvPr userDrawn="1"/>
        </p:nvSpPr>
        <p:spPr>
          <a:xfrm rot="10800000">
            <a:off x="714134" y="264119"/>
            <a:ext cx="361689" cy="17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714134" y="544298"/>
            <a:ext cx="7743126" cy="984885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922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9962" y="4604400"/>
            <a:ext cx="2586036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714134" y="1508621"/>
            <a:ext cx="3881366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4779319" y="1336788"/>
            <a:ext cx="4076679" cy="315816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29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14135" y="1508621"/>
            <a:ext cx="3773353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683907" y="1508621"/>
            <a:ext cx="3773353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711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287999" y="1336788"/>
            <a:ext cx="8568000" cy="315816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4604400"/>
            <a:ext cx="6602400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9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lan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8000"/>
            <a:ext cx="8568001" cy="147488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Likebent trekant 8"/>
          <p:cNvSpPr/>
          <p:nvPr userDrawn="1"/>
        </p:nvSpPr>
        <p:spPr>
          <a:xfrm rot="10800000">
            <a:off x="714134" y="264119"/>
            <a:ext cx="361689" cy="17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287999" y="1854792"/>
            <a:ext cx="8568000" cy="264015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714134" y="544298"/>
            <a:ext cx="7743126" cy="984885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4604400"/>
            <a:ext cx="6602400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2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Fjellrev Foto Nils Kristian Gronvik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287999" y="301893"/>
            <a:ext cx="8568001" cy="4193055"/>
          </a:xfrm>
          <a:prstGeom prst="rect">
            <a:avLst/>
          </a:prstGeom>
        </p:spPr>
      </p:pic>
      <p:pic>
        <p:nvPicPr>
          <p:cNvPr id="7" name="Bilde 6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156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Forurensning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70386"/>
            <a:ext cx="8568001" cy="4224561"/>
          </a:xfrm>
          <a:prstGeom prst="rect">
            <a:avLst/>
          </a:prstGeom>
        </p:spPr>
      </p:pic>
      <p:pic>
        <p:nvPicPr>
          <p:cNvPr id="7" name="Bilde 6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579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riluftsliv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568001" cy="4206948"/>
          </a:xfrm>
          <a:prstGeom prst="rect">
            <a:avLst/>
          </a:prstGeom>
        </p:spPr>
      </p:pic>
      <p:pic>
        <p:nvPicPr>
          <p:cNvPr id="3" name="Bilde 2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64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Fjellrev Foto Nils Kristian Gronvik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65342"/>
            <a:ext cx="8568001" cy="1990158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5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labekken_mot Bymarka_Foto Marianne Gjorv_2010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568001" cy="4206948"/>
          </a:xfrm>
          <a:prstGeom prst="rect">
            <a:avLst/>
          </a:prstGeom>
        </p:spPr>
      </p:pic>
      <p:pic>
        <p:nvPicPr>
          <p:cNvPr id="3" name="Bilde 2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36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Klima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568001" cy="4206948"/>
          </a:xfrm>
          <a:prstGeom prst="rect">
            <a:avLst/>
          </a:prstGeom>
        </p:spPr>
      </p:pic>
      <p:pic>
        <p:nvPicPr>
          <p:cNvPr id="3" name="Bilde 2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024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460161" cy="4206948"/>
          </a:xfrm>
          <a:prstGeom prst="rect">
            <a:avLst/>
          </a:prstGeom>
        </p:spPr>
      </p:pic>
      <p:pic>
        <p:nvPicPr>
          <p:cNvPr id="3" name="Bilde 2" descr="Mdir_logo_sekundaer_po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876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87999" y="288000"/>
            <a:ext cx="8460161" cy="4206948"/>
          </a:xfrm>
          <a:custGeom>
            <a:avLst/>
            <a:gdLst>
              <a:gd name="connsiteX0" fmla="*/ 0 w 8460161"/>
              <a:gd name="connsiteY0" fmla="*/ 0 h 4206948"/>
              <a:gd name="connsiteX1" fmla="*/ 1072202 w 8460161"/>
              <a:gd name="connsiteY1" fmla="*/ 0 h 4206948"/>
              <a:gd name="connsiteX2" fmla="*/ 1539535 w 8460161"/>
              <a:gd name="connsiteY2" fmla="*/ 450405 h 4206948"/>
              <a:gd name="connsiteX3" fmla="*/ 2006868 w 8460161"/>
              <a:gd name="connsiteY3" fmla="*/ 0 h 4206948"/>
              <a:gd name="connsiteX4" fmla="*/ 8460161 w 8460161"/>
              <a:gd name="connsiteY4" fmla="*/ 0 h 4206948"/>
              <a:gd name="connsiteX5" fmla="*/ 8460161 w 8460161"/>
              <a:gd name="connsiteY5" fmla="*/ 4206948 h 4206948"/>
              <a:gd name="connsiteX6" fmla="*/ 0 w 8460161"/>
              <a:gd name="connsiteY6" fmla="*/ 4206948 h 420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0161" h="4206948">
                <a:moveTo>
                  <a:pt x="0" y="0"/>
                </a:moveTo>
                <a:lnTo>
                  <a:pt x="1072202" y="0"/>
                </a:lnTo>
                <a:lnTo>
                  <a:pt x="1539535" y="450405"/>
                </a:lnTo>
                <a:lnTo>
                  <a:pt x="2006868" y="0"/>
                </a:lnTo>
                <a:lnTo>
                  <a:pt x="8460161" y="0"/>
                </a:lnTo>
                <a:lnTo>
                  <a:pt x="8460161" y="4206948"/>
                </a:lnTo>
                <a:lnTo>
                  <a:pt x="0" y="42069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3" name="Bilde 2" descr="Mdir_logo_sekundae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4604400"/>
            <a:ext cx="6602400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99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287999" y="288000"/>
            <a:ext cx="8568001" cy="4585500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" name="Bilde 3" descr="Mdir_logo_hoved_neg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733" y="935622"/>
            <a:ext cx="3283966" cy="3285744"/>
          </a:xfrm>
          <a:prstGeom prst="rect">
            <a:avLst/>
          </a:prstGeom>
        </p:spPr>
      </p:pic>
      <p:sp>
        <p:nvSpPr>
          <p:cNvPr id="5" name="TekstSylinder 4"/>
          <p:cNvSpPr txBox="1"/>
          <p:nvPr userDrawn="1"/>
        </p:nvSpPr>
        <p:spPr>
          <a:xfrm>
            <a:off x="0" y="397454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spc="60" dirty="0" err="1" smtClean="0">
                <a:solidFill>
                  <a:schemeClr val="bg1"/>
                </a:solidFill>
                <a:latin typeface="Palatino"/>
                <a:cs typeface="Palatino"/>
              </a:rPr>
              <a:t>www.miljødirektoratet.no</a:t>
            </a:r>
            <a:endParaRPr lang="nb-NO" sz="1600" spc="60" dirty="0">
              <a:solidFill>
                <a:schemeClr val="bg1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4205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Forurensning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8" y="2871607"/>
            <a:ext cx="8568002" cy="1968840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Friluftsliv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71608"/>
            <a:ext cx="8568001" cy="1968472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9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Ilabekken_mot Bymarka_Foto Marianne Gjorv_2010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8" y="2871608"/>
            <a:ext cx="8568001" cy="1968471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9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Klima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71608"/>
            <a:ext cx="8568001" cy="1968471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3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Miljodirektoratet_frise_original_duotone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8" y="2865342"/>
            <a:ext cx="8568001" cy="1974738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530000"/>
            <a:ext cx="8424000" cy="1723549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4410000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343" b="1"/>
          <a:stretch/>
        </p:blipFill>
        <p:spPr>
          <a:xfrm>
            <a:off x="0" y="30956"/>
            <a:ext cx="1538698" cy="1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3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7999"/>
            <a:ext cx="8568001" cy="420694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 descr="Mdir_logo_sekundae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10" name="Likebent trekant 9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915" y="1672068"/>
            <a:ext cx="5715297" cy="584775"/>
          </a:xfrm>
        </p:spPr>
        <p:txBody>
          <a:bodyPr anchor="t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26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8000"/>
            <a:ext cx="8568001" cy="96523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14134" y="544298"/>
            <a:ext cx="7743126" cy="4924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Likebent trekant 9"/>
          <p:cNvSpPr/>
          <p:nvPr userDrawn="1"/>
        </p:nvSpPr>
        <p:spPr>
          <a:xfrm rot="10800000">
            <a:off x="714134" y="264119"/>
            <a:ext cx="361689" cy="17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Mdir_logo_sekundaer_pos_RGB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7" y="4494948"/>
            <a:ext cx="1331075" cy="461357"/>
          </a:xfrm>
          <a:prstGeom prst="rect">
            <a:avLst/>
          </a:prstGeom>
        </p:spPr>
      </p:pic>
      <p:sp>
        <p:nvSpPr>
          <p:cNvPr id="12" name="Plassholder for tekst 2"/>
          <p:cNvSpPr>
            <a:spLocks noGrp="1"/>
          </p:cNvSpPr>
          <p:nvPr>
            <p:ph type="body" idx="1"/>
          </p:nvPr>
        </p:nvSpPr>
        <p:spPr>
          <a:xfrm>
            <a:off x="714134" y="1508621"/>
            <a:ext cx="7743126" cy="29736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31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80" r:id="rId8"/>
    <p:sldLayoutId id="2147483651" r:id="rId9"/>
    <p:sldLayoutId id="2147483672" r:id="rId10"/>
    <p:sldLayoutId id="2147483650" r:id="rId11"/>
    <p:sldLayoutId id="2147483673" r:id="rId12"/>
    <p:sldLayoutId id="2147483676" r:id="rId13"/>
    <p:sldLayoutId id="2147483652" r:id="rId14"/>
    <p:sldLayoutId id="2147483674" r:id="rId15"/>
    <p:sldLayoutId id="214748367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81" r:id="rId23"/>
    <p:sldLayoutId id="214748367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287999" y="1287571"/>
            <a:ext cx="8424000" cy="430887"/>
          </a:xfrm>
        </p:spPr>
        <p:txBody>
          <a:bodyPr/>
          <a:lstStyle/>
          <a:p>
            <a:pPr algn="ctr"/>
            <a:r>
              <a:rPr lang="nb-NO" sz="2800" dirty="0" smtClean="0"/>
              <a:t>Plast – regionale og nasjonale initiativer</a:t>
            </a:r>
            <a:endParaRPr lang="nb-NO" sz="2800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2246769" y="2052827"/>
            <a:ext cx="8424000" cy="307777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Ved Runar Mathisen, Miljødirektoratet</a:t>
            </a:r>
          </a:p>
        </p:txBody>
      </p:sp>
    </p:spTree>
    <p:extLst>
      <p:ext uri="{BB962C8B-B14F-4D97-AF65-F5344CB8AC3E}">
        <p14:creationId xmlns:p14="http://schemas.microsoft.com/office/powerpoint/2010/main" val="1726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9605" y="518358"/>
            <a:ext cx="7743126" cy="492443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Topp 3: </a:t>
            </a:r>
            <a:r>
              <a:rPr lang="nb-NO" dirty="0" smtClean="0"/>
              <a:t>Slitasje av bildekk: 4500 tonn!!</a:t>
            </a:r>
            <a:endParaRPr lang="nb-NO" dirty="0"/>
          </a:p>
        </p:txBody>
      </p:sp>
      <p:graphicFrame>
        <p:nvGraphicFramePr>
          <p:cNvPr id="24" name="Plassholder for innhold 23"/>
          <p:cNvGraphicFramePr>
            <a:graphicFrameLocks noGrp="1"/>
          </p:cNvGraphicFramePr>
          <p:nvPr>
            <p:ph idx="1"/>
            <p:extLst/>
          </p:nvPr>
        </p:nvGraphicFramePr>
        <p:xfrm>
          <a:off x="86498" y="1544596"/>
          <a:ext cx="8780412" cy="337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59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9605" y="518358"/>
            <a:ext cx="7743126" cy="492443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Topp 3: </a:t>
            </a:r>
            <a:r>
              <a:rPr lang="nb-NO" dirty="0" smtClean="0"/>
              <a:t>Slitasje av bildekk: 4500 tonn!!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30"/>
              </a:spcBef>
              <a:spcAft>
                <a:spcPts val="0"/>
              </a:spcAft>
              <a:buNone/>
            </a:pPr>
            <a:r>
              <a:rPr lang="nb-NO" dirty="0">
                <a:solidFill>
                  <a:srgbClr val="0000FF"/>
                </a:solidFill>
              </a:rPr>
              <a:t>Eksempler</a:t>
            </a:r>
            <a:r>
              <a:rPr lang="nb-N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nb-NO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nb-N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mulige tiltak:</a:t>
            </a: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b-NO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Redusere </a:t>
            </a:r>
            <a:r>
              <a:rPr lang="nb-NO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veitrafikk</a:t>
            </a:r>
          </a:p>
          <a:p>
            <a:pPr lvl="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b-NO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Lavutslippsdekk</a:t>
            </a:r>
          </a:p>
          <a:p>
            <a:pPr lvl="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b-NO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Bedre veier</a:t>
            </a: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b-NO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nb-NO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Øko</a:t>
            </a:r>
            <a:r>
              <a:rPr lang="nb-NO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»-kjøring (lettere bil, færre hestekrefter, lavere hastighet)</a:t>
            </a: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b-NO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Hyppig veirengjøring i byer &amp; behandling av oppsamlet materiale/smeltevann</a:t>
            </a:r>
          </a:p>
          <a:p>
            <a:pPr lvl="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nb-NO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Bedre overvannssystem for avrenning fra veier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68" y="1613353"/>
            <a:ext cx="3127217" cy="11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4132" y="394463"/>
            <a:ext cx="7743126" cy="847781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Nytt </a:t>
            </a:r>
            <a:r>
              <a:rPr lang="nb-NO" dirty="0" smtClean="0"/>
              <a:t>– Gummi/plastbaserte Fotballbaner mv. andre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6700" y="1536700"/>
            <a:ext cx="8449127" cy="3505562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Norge </a:t>
            </a:r>
            <a:r>
              <a:rPr lang="en-US" sz="3800" dirty="0" err="1" smtClean="0"/>
              <a:t>har</a:t>
            </a:r>
            <a:r>
              <a:rPr lang="en-US" sz="3800" dirty="0" smtClean="0"/>
              <a:t> </a:t>
            </a:r>
            <a:r>
              <a:rPr lang="en-US" sz="3800" dirty="0" err="1" smtClean="0"/>
              <a:t>mer</a:t>
            </a:r>
            <a:r>
              <a:rPr lang="en-US" sz="3800" dirty="0" smtClean="0"/>
              <a:t> </a:t>
            </a:r>
            <a:r>
              <a:rPr lang="en-US" sz="3800" dirty="0" err="1" smtClean="0"/>
              <a:t>enn</a:t>
            </a:r>
            <a:r>
              <a:rPr lang="en-US" sz="3800" dirty="0" smtClean="0"/>
              <a:t> 1000 </a:t>
            </a:r>
            <a:r>
              <a:rPr lang="en-US" sz="3800" dirty="0" err="1" smtClean="0"/>
              <a:t>kunstige</a:t>
            </a:r>
            <a:r>
              <a:rPr lang="en-US" sz="3800" dirty="0" smtClean="0"/>
              <a:t>  </a:t>
            </a:r>
            <a:r>
              <a:rPr lang="en-US" sz="3800" dirty="0" err="1" smtClean="0"/>
              <a:t>baner</a:t>
            </a:r>
            <a:endParaRPr lang="en-US" sz="3800" dirty="0" smtClean="0"/>
          </a:p>
          <a:p>
            <a:r>
              <a:rPr lang="en-US" sz="3800" dirty="0" smtClean="0"/>
              <a:t>+ ca. 2500 “</a:t>
            </a:r>
            <a:r>
              <a:rPr lang="en-US" sz="3800" dirty="0" err="1" smtClean="0"/>
              <a:t>miniturfs</a:t>
            </a:r>
            <a:r>
              <a:rPr lang="en-US" sz="3800" dirty="0" smtClean="0"/>
              <a:t>” </a:t>
            </a:r>
          </a:p>
          <a:p>
            <a:r>
              <a:rPr lang="en-US" sz="3800" dirty="0" smtClean="0"/>
              <a:t>+ 300 – 400 “pitches” (3-4 </a:t>
            </a:r>
            <a:r>
              <a:rPr lang="en-US" sz="3800" dirty="0" err="1" smtClean="0"/>
              <a:t>doblet</a:t>
            </a:r>
            <a:r>
              <a:rPr lang="en-US" sz="3800" dirty="0" smtClean="0"/>
              <a:t> </a:t>
            </a:r>
            <a:r>
              <a:rPr lang="en-US" sz="3800" dirty="0" err="1" smtClean="0"/>
              <a:t>på</a:t>
            </a:r>
            <a:r>
              <a:rPr lang="en-US" sz="3800" dirty="0" smtClean="0"/>
              <a:t> 15 </a:t>
            </a:r>
            <a:r>
              <a:rPr lang="en-US" sz="3800" dirty="0" err="1" smtClean="0"/>
              <a:t>år</a:t>
            </a:r>
            <a:r>
              <a:rPr lang="en-US" sz="3800" dirty="0" smtClean="0"/>
              <a:t>?)</a:t>
            </a:r>
          </a:p>
          <a:p>
            <a:r>
              <a:rPr lang="en-US" sz="3800" dirty="0" err="1" smtClean="0"/>
              <a:t>Estimerte</a:t>
            </a:r>
            <a:r>
              <a:rPr lang="en-US" sz="3800" dirty="0" smtClean="0"/>
              <a:t> </a:t>
            </a:r>
            <a:r>
              <a:rPr lang="en-US" sz="3800" dirty="0" err="1" smtClean="0"/>
              <a:t>utslipp</a:t>
            </a:r>
            <a:r>
              <a:rPr lang="en-US" sz="3800" dirty="0" smtClean="0"/>
              <a:t>: </a:t>
            </a:r>
          </a:p>
          <a:p>
            <a:r>
              <a:rPr lang="en-US" sz="3800" dirty="0" err="1" smtClean="0"/>
              <a:t>Granuler</a:t>
            </a:r>
            <a:r>
              <a:rPr lang="en-US" sz="3800" dirty="0" smtClean="0"/>
              <a:t> </a:t>
            </a:r>
            <a:r>
              <a:rPr lang="en-US" sz="3800" dirty="0" smtClean="0">
                <a:solidFill>
                  <a:srgbClr val="0000FF"/>
                </a:solidFill>
              </a:rPr>
              <a:t>ca. 1500 t </a:t>
            </a:r>
            <a:r>
              <a:rPr lang="en-US" sz="3800" dirty="0" err="1" smtClean="0">
                <a:solidFill>
                  <a:srgbClr val="0000FF"/>
                </a:solidFill>
              </a:rPr>
              <a:t>plast</a:t>
            </a:r>
            <a:endParaRPr lang="en-US" sz="3800" dirty="0" smtClean="0">
              <a:solidFill>
                <a:srgbClr val="0000FF"/>
              </a:solidFill>
            </a:endParaRPr>
          </a:p>
          <a:p>
            <a:r>
              <a:rPr lang="en-US" sz="3800" dirty="0" smtClean="0"/>
              <a:t>I </a:t>
            </a:r>
            <a:r>
              <a:rPr lang="en-US" sz="3800" dirty="0" err="1" smtClean="0"/>
              <a:t>tillegg</a:t>
            </a:r>
            <a:r>
              <a:rPr lang="en-US" sz="3800" dirty="0" smtClean="0"/>
              <a:t> </a:t>
            </a:r>
            <a:r>
              <a:rPr lang="en-US" sz="3800" dirty="0" err="1" smtClean="0"/>
              <a:t>kommer</a:t>
            </a:r>
            <a:r>
              <a:rPr lang="en-US" sz="3800" dirty="0" smtClean="0"/>
              <a:t> </a:t>
            </a:r>
            <a:r>
              <a:rPr lang="en-US" sz="3800" dirty="0" err="1" smtClean="0"/>
              <a:t>kunstig</a:t>
            </a:r>
            <a:r>
              <a:rPr lang="en-US" sz="3800" dirty="0" smtClean="0"/>
              <a:t> </a:t>
            </a:r>
            <a:r>
              <a:rPr lang="en-US" sz="3800" dirty="0" err="1" smtClean="0"/>
              <a:t>gress</a:t>
            </a:r>
            <a:endParaRPr lang="en-US" sz="3800" dirty="0" smtClean="0"/>
          </a:p>
          <a:p>
            <a:r>
              <a:rPr lang="en-US" sz="3800" dirty="0" smtClean="0"/>
              <a:t>“Nordisk </a:t>
            </a:r>
            <a:r>
              <a:rPr lang="en-US" sz="3800" dirty="0" err="1" smtClean="0"/>
              <a:t>tema</a:t>
            </a:r>
            <a:r>
              <a:rPr lang="en-US" sz="3800" dirty="0" smtClean="0"/>
              <a:t>” – </a:t>
            </a:r>
            <a:r>
              <a:rPr lang="en-US" sz="3800" dirty="0" err="1" smtClean="0"/>
              <a:t>snødekke</a:t>
            </a:r>
            <a:r>
              <a:rPr lang="en-US" sz="3800" dirty="0" smtClean="0"/>
              <a:t> </a:t>
            </a:r>
            <a:r>
              <a:rPr lang="en-US" sz="3800" dirty="0" err="1" smtClean="0"/>
              <a:t>deler</a:t>
            </a:r>
            <a:r>
              <a:rPr lang="en-US" sz="3800" dirty="0" smtClean="0"/>
              <a:t> </a:t>
            </a:r>
            <a:r>
              <a:rPr lang="en-US" sz="3800" dirty="0" err="1" smtClean="0"/>
              <a:t>av</a:t>
            </a:r>
            <a:r>
              <a:rPr lang="en-US" sz="3800" dirty="0" smtClean="0"/>
              <a:t> </a:t>
            </a:r>
            <a:r>
              <a:rPr lang="en-US" sz="3800" dirty="0" err="1" smtClean="0"/>
              <a:t>året</a:t>
            </a:r>
            <a:endParaRPr lang="en-US" sz="3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300" dirty="0" smtClean="0"/>
          </a:p>
          <a:p>
            <a:pPr marL="0" indent="0">
              <a:buNone/>
            </a:pPr>
            <a:r>
              <a:rPr lang="nb-NO" sz="2300" dirty="0" smtClean="0"/>
              <a:t>Gummigranulat </a:t>
            </a:r>
            <a:r>
              <a:rPr lang="nb-NO" sz="2300" dirty="0"/>
              <a:t>tilføres hvert år til kunstige sportsdekker, så hvor ender materialet </a:t>
            </a:r>
            <a:endParaRPr lang="nb-NO" sz="2300" dirty="0" smtClean="0"/>
          </a:p>
          <a:p>
            <a:pPr marL="0" indent="0">
              <a:buNone/>
            </a:pPr>
            <a:r>
              <a:rPr lang="nb-NO" sz="2300" dirty="0" smtClean="0"/>
              <a:t>og </a:t>
            </a:r>
            <a:r>
              <a:rPr lang="nb-NO" sz="2300" dirty="0"/>
              <a:t>plasten til slutt opp? Foto: MEPEX</a:t>
            </a:r>
          </a:p>
          <a:p>
            <a:endParaRPr lang="en-US" sz="11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35" y="2169344"/>
            <a:ext cx="3629523" cy="20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4132" y="394463"/>
            <a:ext cx="7743126" cy="847781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Nytt </a:t>
            </a:r>
            <a:r>
              <a:rPr lang="nb-NO" dirty="0" smtClean="0"/>
              <a:t>– Gummi/plastbaserte Fotballbaner mv. andre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6700" y="1536700"/>
            <a:ext cx="8449127" cy="3505562"/>
          </a:xfrm>
        </p:spPr>
        <p:txBody>
          <a:bodyPr>
            <a:normAutofit fontScale="40000" lnSpcReduction="20000"/>
          </a:bodyPr>
          <a:lstStyle/>
          <a:p>
            <a:r>
              <a:rPr lang="en-US" sz="5500" dirty="0" err="1" smtClean="0">
                <a:solidFill>
                  <a:srgbClr val="0000FF"/>
                </a:solidFill>
              </a:rPr>
              <a:t>Eksempler</a:t>
            </a:r>
            <a:r>
              <a:rPr lang="en-US" sz="5500" dirty="0" smtClean="0"/>
              <a:t> </a:t>
            </a:r>
            <a:r>
              <a:rPr lang="en-US" sz="5500" dirty="0" err="1" smtClean="0"/>
              <a:t>på</a:t>
            </a:r>
            <a:r>
              <a:rPr lang="en-US" sz="5500" dirty="0" smtClean="0"/>
              <a:t> </a:t>
            </a:r>
            <a:r>
              <a:rPr lang="en-US" sz="5500" dirty="0" err="1" smtClean="0"/>
              <a:t>mulige</a:t>
            </a:r>
            <a:r>
              <a:rPr lang="en-US" sz="5500" dirty="0" smtClean="0"/>
              <a:t> </a:t>
            </a:r>
            <a:r>
              <a:rPr lang="en-US" sz="5500" dirty="0" err="1" smtClean="0"/>
              <a:t>tiltak</a:t>
            </a:r>
            <a:r>
              <a:rPr lang="en-US" sz="5500" dirty="0" smtClean="0"/>
              <a:t>:</a:t>
            </a:r>
          </a:p>
          <a:p>
            <a:r>
              <a:rPr lang="en-US" sz="5500" dirty="0" err="1" smtClean="0">
                <a:solidFill>
                  <a:srgbClr val="FF0000"/>
                </a:solidFill>
              </a:rPr>
              <a:t>Bedre</a:t>
            </a:r>
            <a:r>
              <a:rPr lang="en-US" sz="5500" dirty="0" smtClean="0">
                <a:solidFill>
                  <a:srgbClr val="FF0000"/>
                </a:solidFill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</a:rPr>
              <a:t>konstruksjon</a:t>
            </a:r>
            <a:r>
              <a:rPr lang="en-US" sz="5500" dirty="0" smtClean="0">
                <a:solidFill>
                  <a:srgbClr val="FF0000"/>
                </a:solidFill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</a:rPr>
              <a:t>av</a:t>
            </a:r>
            <a:r>
              <a:rPr lang="en-US" sz="5500" dirty="0" smtClean="0">
                <a:solidFill>
                  <a:srgbClr val="FF0000"/>
                </a:solidFill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</a:rPr>
              <a:t>sportsdekke</a:t>
            </a:r>
            <a:endParaRPr lang="en-US" sz="5500" dirty="0" smtClean="0">
              <a:solidFill>
                <a:srgbClr val="FF0000"/>
              </a:solidFill>
            </a:endParaRPr>
          </a:p>
          <a:p>
            <a:r>
              <a:rPr lang="en-US" sz="5500" dirty="0" smtClean="0">
                <a:solidFill>
                  <a:srgbClr val="FF0000"/>
                </a:solidFill>
              </a:rPr>
              <a:t>“safe sweeping &amp; snow removal” </a:t>
            </a:r>
          </a:p>
          <a:p>
            <a:r>
              <a:rPr lang="en-US" sz="5500" dirty="0" smtClean="0">
                <a:solidFill>
                  <a:srgbClr val="FF0000"/>
                </a:solidFill>
              </a:rPr>
              <a:t>“safe storage for reuse 6 take back”</a:t>
            </a:r>
          </a:p>
          <a:p>
            <a:r>
              <a:rPr lang="en-US" sz="5500" dirty="0" smtClean="0"/>
              <a:t>(her </a:t>
            </a:r>
            <a:r>
              <a:rPr lang="en-US" sz="5500" dirty="0" err="1" smtClean="0"/>
              <a:t>ser</a:t>
            </a:r>
            <a:r>
              <a:rPr lang="en-US" sz="5500" dirty="0" smtClean="0"/>
              <a:t> man for </a:t>
            </a:r>
            <a:r>
              <a:rPr lang="en-US" sz="5500" dirty="0" err="1" smtClean="0"/>
              <a:t>seg</a:t>
            </a:r>
            <a:r>
              <a:rPr lang="en-US" sz="5500" dirty="0" smtClean="0"/>
              <a:t> </a:t>
            </a:r>
            <a:r>
              <a:rPr lang="en-US" sz="5500" dirty="0" err="1" smtClean="0"/>
              <a:t>en</a:t>
            </a:r>
            <a:r>
              <a:rPr lang="en-US" sz="5500" dirty="0" smtClean="0"/>
              <a:t> </a:t>
            </a:r>
            <a:r>
              <a:rPr lang="en-US" sz="5500" dirty="0" err="1" smtClean="0"/>
              <a:t>frivillig</a:t>
            </a:r>
            <a:r>
              <a:rPr lang="en-US" sz="5500" dirty="0" smtClean="0"/>
              <a:t> </a:t>
            </a:r>
            <a:r>
              <a:rPr lang="en-US" sz="5500" dirty="0" err="1" smtClean="0"/>
              <a:t>avtale</a:t>
            </a:r>
            <a:r>
              <a:rPr lang="en-US" sz="5500" dirty="0" smtClean="0"/>
              <a:t> </a:t>
            </a:r>
          </a:p>
          <a:p>
            <a:r>
              <a:rPr lang="en-US" sz="5500" dirty="0" smtClean="0"/>
              <a:t>med </a:t>
            </a:r>
            <a:r>
              <a:rPr lang="en-US" sz="5500" dirty="0" err="1" smtClean="0"/>
              <a:t>produsentene</a:t>
            </a:r>
            <a:r>
              <a:rPr lang="en-US" sz="5500" dirty="0" smtClean="0"/>
              <a:t>) </a:t>
            </a:r>
          </a:p>
          <a:p>
            <a:r>
              <a:rPr lang="en-US" sz="5500" dirty="0" smtClean="0"/>
              <a:t> </a:t>
            </a:r>
          </a:p>
          <a:p>
            <a:r>
              <a:rPr lang="en-US" sz="5500" dirty="0" err="1" smtClean="0"/>
              <a:t>Norges</a:t>
            </a:r>
            <a:r>
              <a:rPr lang="en-US" sz="5500" dirty="0" smtClean="0"/>
              <a:t> </a:t>
            </a:r>
            <a:r>
              <a:rPr lang="en-US" sz="5500" dirty="0" err="1" smtClean="0"/>
              <a:t>fotballforbund</a:t>
            </a:r>
            <a:r>
              <a:rPr lang="en-US" sz="5500" dirty="0" smtClean="0"/>
              <a:t> </a:t>
            </a:r>
            <a:r>
              <a:rPr lang="en-US" sz="5500" dirty="0" err="1" smtClean="0"/>
              <a:t>er</a:t>
            </a:r>
            <a:r>
              <a:rPr lang="en-US" sz="5500" dirty="0" smtClean="0"/>
              <a:t> </a:t>
            </a:r>
            <a:r>
              <a:rPr lang="en-US" sz="5500" dirty="0" err="1" smtClean="0"/>
              <a:t>involvert</a:t>
            </a:r>
            <a:r>
              <a:rPr lang="en-US" sz="5500" dirty="0" smtClean="0"/>
              <a:t> </a:t>
            </a:r>
            <a:r>
              <a:rPr lang="en-US" sz="5500" dirty="0" err="1" smtClean="0"/>
              <a:t>i</a:t>
            </a:r>
            <a:r>
              <a:rPr lang="en-US" sz="5500" dirty="0" smtClean="0"/>
              <a:t> </a:t>
            </a:r>
          </a:p>
          <a:p>
            <a:pPr marL="0" indent="0">
              <a:buNone/>
            </a:pPr>
            <a:r>
              <a:rPr lang="en-US" sz="5500" dirty="0" err="1" smtClean="0"/>
              <a:t>diskusjonen</a:t>
            </a:r>
            <a:r>
              <a:rPr lang="en-US" sz="5500" dirty="0" smtClean="0"/>
              <a:t> om </a:t>
            </a:r>
            <a:r>
              <a:rPr lang="en-US" sz="5500" dirty="0" err="1" smtClean="0"/>
              <a:t>slike</a:t>
            </a:r>
            <a:r>
              <a:rPr lang="en-US" sz="5500" dirty="0" smtClean="0"/>
              <a:t> </a:t>
            </a:r>
            <a:r>
              <a:rPr lang="en-US" sz="5500" dirty="0" err="1" smtClean="0"/>
              <a:t>tiltak</a:t>
            </a:r>
            <a:r>
              <a:rPr lang="en-US" sz="5500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/>
              <a:t>	</a:t>
            </a:r>
            <a:r>
              <a:rPr lang="en-US" smtClean="0"/>
              <a:t>												</a:t>
            </a:r>
            <a:r>
              <a:rPr lang="nb-NO" sz="3100" smtClean="0"/>
              <a:t>Foto</a:t>
            </a:r>
            <a:r>
              <a:rPr lang="nb-NO" sz="3100" dirty="0"/>
              <a:t>: MEPEX</a:t>
            </a:r>
          </a:p>
          <a:p>
            <a:endParaRPr lang="en-US" sz="3100" dirty="0" smtClean="0"/>
          </a:p>
          <a:p>
            <a:endParaRPr lang="en-US" sz="31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2209800"/>
            <a:ext cx="2767658" cy="1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8385" y="544297"/>
            <a:ext cx="7743126" cy="481559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OSPAR regional Action plan </a:t>
            </a:r>
            <a:r>
              <a:rPr lang="nb-NO" dirty="0" smtClean="0"/>
              <a:t>1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133" y="1926633"/>
            <a:ext cx="8001695" cy="21421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Agreement 2014:1</a:t>
            </a:r>
          </a:p>
          <a:p>
            <a:endParaRPr lang="en-US" dirty="0" smtClean="0"/>
          </a:p>
          <a:p>
            <a:r>
              <a:rPr lang="en-US" dirty="0" err="1" smtClean="0"/>
              <a:t>Fellestiltak</a:t>
            </a:r>
            <a:r>
              <a:rPr lang="en-US" dirty="0" smtClean="0"/>
              <a:t> – </a:t>
            </a:r>
            <a:r>
              <a:rPr lang="en-US" dirty="0" err="1" smtClean="0"/>
              <a:t>kilder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havet</a:t>
            </a:r>
            <a:endParaRPr lang="en-US" dirty="0" smtClean="0"/>
          </a:p>
          <a:p>
            <a:r>
              <a:rPr lang="en-US" dirty="0"/>
              <a:t>“</a:t>
            </a:r>
            <a:r>
              <a:rPr lang="en-US" dirty="0" err="1"/>
              <a:t>Fellestiltak</a:t>
            </a:r>
            <a:r>
              <a:rPr lang="en-US" dirty="0"/>
              <a:t> – </a:t>
            </a:r>
            <a:r>
              <a:rPr lang="en-US" dirty="0" err="1" smtClean="0"/>
              <a:t>landbaserte</a:t>
            </a:r>
            <a:r>
              <a:rPr lang="en-US" dirty="0" smtClean="0"/>
              <a:t> </a:t>
            </a:r>
            <a:r>
              <a:rPr lang="en-US" dirty="0" err="1" smtClean="0"/>
              <a:t>kilder</a:t>
            </a:r>
            <a:endParaRPr lang="en-US" dirty="0" smtClean="0"/>
          </a:p>
          <a:p>
            <a:r>
              <a:rPr lang="en-US" dirty="0" err="1" smtClean="0"/>
              <a:t>Oppryddingstiltak</a:t>
            </a:r>
            <a:endParaRPr lang="en-US" dirty="0" smtClean="0"/>
          </a:p>
          <a:p>
            <a:r>
              <a:rPr lang="en-US" dirty="0" err="1" smtClean="0"/>
              <a:t>Opplysnings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informasjonstiltak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200" dirty="0" err="1" smtClean="0"/>
              <a:t>Foto</a:t>
            </a:r>
            <a:r>
              <a:rPr lang="en-US" sz="1200" dirty="0" smtClean="0"/>
              <a:t>: OSPAR/KIMO</a:t>
            </a:r>
          </a:p>
          <a:p>
            <a:endParaRPr lang="nb-NO" dirty="0"/>
          </a:p>
        </p:txBody>
      </p:sp>
      <p:pic>
        <p:nvPicPr>
          <p:cNvPr id="5" name="Bilde 4" descr="http://www.ospar.org/site/assets/files/2019/litter_4_kimo.250x0-i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71" y="1418590"/>
            <a:ext cx="2377440" cy="355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2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3417" y="790519"/>
            <a:ext cx="7743126" cy="492443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OSPAR regional Action plan</a:t>
            </a:r>
            <a:r>
              <a:rPr lang="nb-NO" dirty="0"/>
              <a:t> </a:t>
            </a:r>
            <a:r>
              <a:rPr lang="nb-NO" dirty="0" smtClean="0"/>
              <a:t>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133" y="1508621"/>
            <a:ext cx="8001695" cy="21421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2286000" y="1678970"/>
            <a:ext cx="6609806" cy="328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Nøkkeltemaer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utvalg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nb-NO" sz="10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nb-NO" sz="10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Port Reception Facilities </a:t>
            </a:r>
            <a:endParaRPr lang="nb-NO" sz="10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Waste from Fishing industry </a:t>
            </a:r>
            <a:endParaRPr lang="nb-NO" sz="105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00"/>
              </a:spcAft>
            </a:pPr>
            <a:r>
              <a:rPr lang="nb-N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Fines for </a:t>
            </a:r>
            <a:r>
              <a:rPr lang="nb-NO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littering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at </a:t>
            </a:r>
            <a:r>
              <a:rPr lang="nb-NO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sea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b-NO" sz="10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00"/>
              </a:spcAft>
            </a:pPr>
            <a:r>
              <a:rPr lang="nb-N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Fishing for Litter </a:t>
            </a:r>
            <a:endParaRPr lang="nb-NO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00"/>
              </a:spcAft>
            </a:pPr>
            <a:r>
              <a:rPr lang="nb-NO" sz="105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Foto: OSPAR</a:t>
            </a:r>
            <a:endParaRPr lang="nb-NO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Bilde 4" descr="C:\Users\Runmat\Desktop\Marine Litter\Svalbard mars 2016\bilder\malik_naumannmarine_photobank_512x640 - OSPAR gummihju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11" y="1471832"/>
            <a:ext cx="2393406" cy="3513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3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3417" y="790519"/>
            <a:ext cx="7743126" cy="492443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OSPAR regional Action plan</a:t>
            </a:r>
            <a:r>
              <a:rPr lang="nb-NO" dirty="0"/>
              <a:t> </a:t>
            </a:r>
            <a:r>
              <a:rPr lang="nb-NO" dirty="0" smtClean="0"/>
              <a:t>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133" y="1508621"/>
            <a:ext cx="8001695" cy="21421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2286000" y="1589430"/>
            <a:ext cx="4572000" cy="2531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9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Abandoned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lost Fishing gear </a:t>
            </a:r>
            <a:endParaRPr lang="nb-NO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Sewage/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stormwater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run-off 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Education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outreach </a:t>
            </a:r>
            <a:endParaRPr lang="nb-NO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US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i="1" dirty="0" smtClean="0"/>
              <a:t>Magnus </a:t>
            </a:r>
            <a:r>
              <a:rPr lang="en-US" sz="1100" i="1" dirty="0"/>
              <a:t>Irgens, </a:t>
            </a:r>
            <a:r>
              <a:rPr lang="en-US" sz="1100" i="1" dirty="0" err="1"/>
              <a:t>Miljødirektoratet</a:t>
            </a:r>
            <a:endParaRPr lang="nb-NO" sz="1100" dirty="0"/>
          </a:p>
        </p:txBody>
      </p:sp>
      <p:pic>
        <p:nvPicPr>
          <p:cNvPr id="5" name="Bilde 4" descr="C:\Users\est\Desktop\Rapport marint søppel\Illustrasjoner\Bilder fra Magnus Irgens\Havhes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395" y="2222858"/>
            <a:ext cx="2339975" cy="15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3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3417" y="790519"/>
            <a:ext cx="7743126" cy="492443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OSPAR regional Action plan</a:t>
            </a:r>
            <a:r>
              <a:rPr lang="nb-NO" dirty="0"/>
              <a:t> </a:t>
            </a:r>
            <a:r>
              <a:rPr lang="nb-NO" dirty="0" smtClean="0"/>
              <a:t>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133" y="1508621"/>
            <a:ext cx="8001695" cy="21421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2286000" y="1467602"/>
            <a:ext cx="4572000" cy="2669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915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 management </a:t>
            </a:r>
            <a:endParaRPr lang="nb-NO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15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Reduction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single use items </a:t>
            </a:r>
            <a:endParaRPr lang="nb-NO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15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Removal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micro plastics from products/zero pellet loss </a:t>
            </a:r>
            <a:endParaRPr lang="nb-NO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Redesign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harmful products </a:t>
            </a:r>
            <a:endParaRPr lang="nb-NO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6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1734" y="544298"/>
            <a:ext cx="7743126" cy="492443"/>
          </a:xfrm>
        </p:spPr>
        <p:txBody>
          <a:bodyPr/>
          <a:lstStyle/>
          <a:p>
            <a:r>
              <a:rPr lang="nb-NO" dirty="0" smtClean="0"/>
              <a:t>Initiativer trengs på alle «nivåer» !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134" y="1508621"/>
            <a:ext cx="4924666" cy="2973634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Støtte til FNs miljøprogram (UNEP)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EU / Implementering av </a:t>
            </a:r>
            <a:r>
              <a:rPr lang="nb-NO" dirty="0" smtClean="0">
                <a:solidFill>
                  <a:srgbClr val="FF0000"/>
                </a:solidFill>
              </a:rPr>
              <a:t>OSPARs </a:t>
            </a:r>
            <a:r>
              <a:rPr lang="nb-NO" dirty="0">
                <a:solidFill>
                  <a:srgbClr val="FF0000"/>
                </a:solidFill>
              </a:rPr>
              <a:t>regionale handlingsplan </a:t>
            </a:r>
            <a:r>
              <a:rPr lang="nb-NO" dirty="0"/>
              <a:t>mot marin </a:t>
            </a:r>
            <a:r>
              <a:rPr lang="nb-NO" dirty="0" smtClean="0"/>
              <a:t>forsøpling</a:t>
            </a:r>
          </a:p>
          <a:p>
            <a:endParaRPr lang="nb-NO" dirty="0" smtClean="0"/>
          </a:p>
          <a:p>
            <a:r>
              <a:rPr lang="nb-NO" dirty="0"/>
              <a:t>Prosjekter under Nordisk samarbeid </a:t>
            </a:r>
          </a:p>
          <a:p>
            <a:endParaRPr lang="nb-NO" dirty="0"/>
          </a:p>
          <a:p>
            <a:r>
              <a:rPr lang="nb-NO" dirty="0" smtClean="0">
                <a:solidFill>
                  <a:srgbClr val="FF0000"/>
                </a:solidFill>
              </a:rPr>
              <a:t>Nasjonale initiativer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Lokalt ? – Svalbard – og hva kan hver enkelt gjøre 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47" y="1266825"/>
            <a:ext cx="4625475" cy="32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Nasjonale</a:t>
            </a:r>
            <a:r>
              <a:rPr lang="en-GB" dirty="0" smtClean="0"/>
              <a:t> </a:t>
            </a:r>
            <a:r>
              <a:rPr lang="en-GB" dirty="0" err="1" smtClean="0"/>
              <a:t>initiativer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7359" y="1508620"/>
            <a:ext cx="5614569" cy="334768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Mikroplastprosjektene</a:t>
            </a:r>
            <a:r>
              <a:rPr lang="en-US" sz="2000" dirty="0" smtClean="0"/>
              <a:t> (2014 + </a:t>
            </a:r>
            <a:r>
              <a:rPr lang="en-US" sz="2000" dirty="0" err="1" smtClean="0">
                <a:solidFill>
                  <a:srgbClr val="FF0000"/>
                </a:solidFill>
              </a:rPr>
              <a:t>pågående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Makroplast-prosjekt</a:t>
            </a:r>
            <a:r>
              <a:rPr lang="en-US" sz="2000" dirty="0" smtClean="0"/>
              <a:t> (</a:t>
            </a:r>
            <a:r>
              <a:rPr lang="en-US" sz="2000" dirty="0" err="1" smtClean="0">
                <a:solidFill>
                  <a:srgbClr val="FF0000"/>
                </a:solidFill>
              </a:rPr>
              <a:t>pågående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Strandrydding</a:t>
            </a:r>
            <a:r>
              <a:rPr lang="en-US" sz="2000" dirty="0" smtClean="0"/>
              <a:t> (Hold Norge Rent </a:t>
            </a:r>
            <a:r>
              <a:rPr lang="en-US" sz="2000" dirty="0" err="1" smtClean="0"/>
              <a:t>aksjon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Fishing for litter (</a:t>
            </a:r>
            <a:r>
              <a:rPr lang="en-US" sz="2000" dirty="0" err="1" smtClean="0"/>
              <a:t>pilotprosjekt</a:t>
            </a:r>
            <a:r>
              <a:rPr lang="en-US" sz="2000" dirty="0" smtClean="0"/>
              <a:t> 3 </a:t>
            </a:r>
            <a:r>
              <a:rPr lang="en-US" sz="2000" dirty="0" err="1" smtClean="0"/>
              <a:t>havner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Tilskuddsmidler</a:t>
            </a:r>
            <a:r>
              <a:rPr lang="en-US" sz="2000" dirty="0" smtClean="0"/>
              <a:t> – </a:t>
            </a:r>
            <a:r>
              <a:rPr lang="en-US" sz="2000" dirty="0" err="1" smtClean="0"/>
              <a:t>kan</a:t>
            </a:r>
            <a:r>
              <a:rPr lang="en-US" sz="2000" dirty="0" smtClean="0"/>
              <a:t> </a:t>
            </a:r>
            <a:r>
              <a:rPr lang="en-US" sz="2000" dirty="0" err="1" smtClean="0"/>
              <a:t>søke</a:t>
            </a:r>
            <a:r>
              <a:rPr lang="en-US" sz="2000" dirty="0" smtClean="0"/>
              <a:t> om </a:t>
            </a:r>
            <a:r>
              <a:rPr lang="en-US" sz="2000" dirty="0" err="1" smtClean="0"/>
              <a:t>støtte</a:t>
            </a:r>
            <a:r>
              <a:rPr lang="en-US" sz="2000" dirty="0" smtClean="0"/>
              <a:t> </a:t>
            </a:r>
            <a:r>
              <a:rPr lang="en-US" sz="2000" dirty="0" err="1" smtClean="0"/>
              <a:t>til</a:t>
            </a:r>
            <a:r>
              <a:rPr lang="en-US" sz="2000" dirty="0" smtClean="0"/>
              <a:t> “</a:t>
            </a:r>
            <a:r>
              <a:rPr lang="en-US" sz="2000" dirty="0" err="1" smtClean="0"/>
              <a:t>tiltak</a:t>
            </a:r>
            <a:r>
              <a:rPr lang="en-US" sz="2000" dirty="0" smtClean="0"/>
              <a:t> mot </a:t>
            </a:r>
            <a:r>
              <a:rPr lang="en-US" sz="2000" dirty="0" err="1" smtClean="0"/>
              <a:t>marin</a:t>
            </a:r>
            <a:r>
              <a:rPr lang="en-US" sz="2000" dirty="0" smtClean="0"/>
              <a:t> </a:t>
            </a:r>
            <a:r>
              <a:rPr lang="en-US" sz="2000" dirty="0" err="1" smtClean="0"/>
              <a:t>forsøpling</a:t>
            </a:r>
            <a:r>
              <a:rPr lang="en-US" sz="2000" dirty="0" smtClean="0"/>
              <a:t>” (</a:t>
            </a:r>
            <a:r>
              <a:rPr lang="en-US" sz="2000" dirty="0" err="1" smtClean="0"/>
              <a:t>startet</a:t>
            </a:r>
            <a:r>
              <a:rPr lang="en-US" sz="2000" dirty="0" smtClean="0"/>
              <a:t> 2015 – </a:t>
            </a:r>
            <a:r>
              <a:rPr lang="en-US" sz="2000" dirty="0" err="1" smtClean="0"/>
              <a:t>økt</a:t>
            </a:r>
            <a:r>
              <a:rPr lang="en-US" sz="2000" dirty="0" smtClean="0"/>
              <a:t> </a:t>
            </a:r>
            <a:r>
              <a:rPr lang="en-US" sz="2000" dirty="0" err="1" smtClean="0"/>
              <a:t>til</a:t>
            </a:r>
            <a:r>
              <a:rPr lang="en-US" sz="2000" dirty="0" smtClean="0"/>
              <a:t> 15. mill kr. </a:t>
            </a:r>
            <a:r>
              <a:rPr lang="en-US" sz="2000" dirty="0" err="1" smtClean="0"/>
              <a:t>i</a:t>
            </a:r>
            <a:r>
              <a:rPr lang="en-US" sz="2000" dirty="0" smtClean="0"/>
              <a:t> 2016?)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lvl="8"/>
            <a:endParaRPr lang="en-US" sz="1800" dirty="0"/>
          </a:p>
          <a:p>
            <a:pPr marL="0" indent="0">
              <a:buNone/>
            </a:pPr>
            <a:r>
              <a:rPr lang="en-US" sz="1100" dirty="0" err="1" smtClean="0"/>
              <a:t>Foto</a:t>
            </a:r>
            <a:r>
              <a:rPr lang="en-US" sz="1100" dirty="0" smtClean="0"/>
              <a:t>: MEPEX</a:t>
            </a:r>
            <a:endParaRPr lang="en-US" sz="1100" dirty="0"/>
          </a:p>
        </p:txBody>
      </p:sp>
      <p:pic>
        <p:nvPicPr>
          <p:cNvPr id="5" name="Bil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1828800"/>
            <a:ext cx="2774873" cy="220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Tre</a:t>
            </a:r>
            <a:r>
              <a:rPr lang="en-GB" dirty="0" smtClean="0"/>
              <a:t> </a:t>
            </a:r>
            <a:r>
              <a:rPr lang="en-GB" dirty="0" err="1" smtClean="0"/>
              <a:t>rapporter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mikroplast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2014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1651" y="1508620"/>
            <a:ext cx="5614569" cy="3347683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Mepex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Sources </a:t>
            </a:r>
            <a:r>
              <a:rPr lang="en-US" sz="2000" dirty="0"/>
              <a:t>of </a:t>
            </a:r>
            <a:r>
              <a:rPr lang="en-US" sz="2000" dirty="0" err="1"/>
              <a:t>microplastic</a:t>
            </a:r>
            <a:r>
              <a:rPr lang="en-US" sz="2000" dirty="0"/>
              <a:t> pollution to the marine </a:t>
            </a:r>
            <a:r>
              <a:rPr lang="en-US" sz="2000" dirty="0" smtClean="0"/>
              <a:t>environment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IVL: </a:t>
            </a:r>
            <a:r>
              <a:rPr lang="en-US" sz="2000" dirty="0" err="1" smtClean="0"/>
              <a:t>Microplastics</a:t>
            </a:r>
            <a:r>
              <a:rPr lang="en-US" sz="2000" dirty="0" smtClean="0"/>
              <a:t> </a:t>
            </a:r>
            <a:r>
              <a:rPr lang="en-US" sz="2000" dirty="0"/>
              <a:t>from waste water treatment </a:t>
            </a:r>
            <a:r>
              <a:rPr lang="en-US" sz="2000" dirty="0" smtClean="0"/>
              <a:t>plant</a:t>
            </a:r>
          </a:p>
          <a:p>
            <a:endParaRPr lang="en-US" sz="2000" dirty="0"/>
          </a:p>
          <a:p>
            <a:r>
              <a:rPr lang="en-US" sz="2000" dirty="0" err="1" smtClean="0"/>
              <a:t>Niva</a:t>
            </a:r>
            <a:r>
              <a:rPr lang="en-US" sz="2000" dirty="0" smtClean="0"/>
              <a:t>: </a:t>
            </a:r>
            <a:r>
              <a:rPr lang="en-US" sz="2000" dirty="0" err="1" smtClean="0"/>
              <a:t>Microplastics</a:t>
            </a:r>
            <a:r>
              <a:rPr lang="en-US" sz="2000" dirty="0" smtClean="0"/>
              <a:t> </a:t>
            </a:r>
            <a:r>
              <a:rPr lang="en-US" sz="2000" dirty="0"/>
              <a:t>in marine environments: </a:t>
            </a:r>
            <a:r>
              <a:rPr lang="en-US" sz="2000" dirty="0" smtClean="0"/>
              <a:t>Occurrence, </a:t>
            </a:r>
            <a:r>
              <a:rPr lang="en-US" sz="2000" dirty="0"/>
              <a:t>distribution and </a:t>
            </a:r>
            <a:r>
              <a:rPr lang="en-US" sz="2000" dirty="0" smtClean="0"/>
              <a:t>effects</a:t>
            </a:r>
            <a:endParaRPr lang="en-US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57" y="648000"/>
            <a:ext cx="1666744" cy="234743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128" y="1508620"/>
            <a:ext cx="1794469" cy="25366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141" y="2731529"/>
            <a:ext cx="1719776" cy="24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2031" y="583771"/>
            <a:ext cx="7743126" cy="492443"/>
          </a:xfrm>
        </p:spPr>
        <p:txBody>
          <a:bodyPr/>
          <a:lstStyle/>
          <a:p>
            <a:r>
              <a:rPr lang="nb-NO" dirty="0" smtClean="0">
                <a:solidFill>
                  <a:srgbClr val="0000FF"/>
                </a:solidFill>
              </a:rPr>
              <a:t>Primær mikroplast - Kilder og mengder</a:t>
            </a:r>
            <a:endParaRPr lang="nb-NO" sz="2000" dirty="0"/>
          </a:p>
        </p:txBody>
      </p:sp>
      <p:pic>
        <p:nvPicPr>
          <p:cNvPr id="4" name="Plassholder for innhold 3" descr="http://www.miljodirektoratet.no/FileCache/Global/bilder/MD-Mikroplast.jpg/width_60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1508124"/>
            <a:ext cx="5011615" cy="3397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8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Topp 3: </a:t>
            </a:r>
            <a:r>
              <a:rPr lang="nb-NO" dirty="0" smtClean="0"/>
              <a:t>Vask av tekstiler: 600 tonn</a:t>
            </a:r>
            <a:endParaRPr lang="nb-NO" dirty="0"/>
          </a:p>
        </p:txBody>
      </p:sp>
      <p:graphicFrame>
        <p:nvGraphicFramePr>
          <p:cNvPr id="24" name="Plassholder for innhold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935415"/>
              </p:ext>
            </p:extLst>
          </p:nvPr>
        </p:nvGraphicFramePr>
        <p:xfrm>
          <a:off x="301800" y="1508124"/>
          <a:ext cx="8172408" cy="342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23" y="2678972"/>
            <a:ext cx="2346239" cy="23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Topp 3: </a:t>
            </a:r>
            <a:r>
              <a:rPr lang="nb-NO" dirty="0" smtClean="0"/>
              <a:t>Vask av tekstiler: 600 tonn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23" y="2678972"/>
            <a:ext cx="2346239" cy="2346239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rgbClr val="0000FF"/>
                </a:solidFill>
              </a:rPr>
              <a:t>Eksempler</a:t>
            </a:r>
            <a:r>
              <a:rPr lang="nb-NO" b="1" dirty="0"/>
              <a:t> på mulige tiltak:</a:t>
            </a:r>
          </a:p>
          <a:p>
            <a:r>
              <a:rPr lang="nb-NO" b="1" dirty="0"/>
              <a:t>Redusere produksjonen av syntetiske fibere</a:t>
            </a:r>
          </a:p>
          <a:p>
            <a:r>
              <a:rPr lang="nb-NO" b="1" dirty="0">
                <a:solidFill>
                  <a:srgbClr val="FF0000"/>
                </a:solidFill>
              </a:rPr>
              <a:t>Bedre design/produksjon (produkter med mindre «tap» av fibre)</a:t>
            </a:r>
          </a:p>
          <a:p>
            <a:r>
              <a:rPr lang="nb-NO" b="1" dirty="0"/>
              <a:t>Filtre på individuelle vaskemaskiner</a:t>
            </a:r>
          </a:p>
          <a:p>
            <a:r>
              <a:rPr lang="nb-NO" b="1" dirty="0">
                <a:solidFill>
                  <a:srgbClr val="FF0000"/>
                </a:solidFill>
              </a:rPr>
              <a:t>Avløpsrensing + håndtering av </a:t>
            </a:r>
            <a:r>
              <a:rPr lang="nb-NO" b="1" dirty="0" smtClean="0">
                <a:solidFill>
                  <a:srgbClr val="FF0000"/>
                </a:solidFill>
              </a:rPr>
              <a:t>restproduktet</a:t>
            </a:r>
          </a:p>
          <a:p>
            <a:r>
              <a:rPr lang="nb-NO" b="1" dirty="0" smtClean="0">
                <a:solidFill>
                  <a:srgbClr val="0000FF"/>
                </a:solidFill>
              </a:rPr>
              <a:t>Svalbard: fra </a:t>
            </a:r>
            <a:r>
              <a:rPr lang="nb-NO" b="1" dirty="0" err="1" smtClean="0">
                <a:solidFill>
                  <a:srgbClr val="0000FF"/>
                </a:solidFill>
              </a:rPr>
              <a:t>fleece</a:t>
            </a:r>
            <a:r>
              <a:rPr lang="nb-NO" b="1" dirty="0" smtClean="0">
                <a:solidFill>
                  <a:srgbClr val="0000FF"/>
                </a:solidFill>
              </a:rPr>
              <a:t> til Ull og Bomull ?</a:t>
            </a:r>
            <a:endParaRPr lang="nb-NO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Topp 3: </a:t>
            </a:r>
            <a:r>
              <a:rPr lang="nb-NO" dirty="0" smtClean="0"/>
              <a:t>Malingsflass og –søl: 1450 tonn</a:t>
            </a:r>
            <a:endParaRPr lang="nb-NO" dirty="0"/>
          </a:p>
        </p:txBody>
      </p:sp>
      <p:graphicFrame>
        <p:nvGraphicFramePr>
          <p:cNvPr id="24" name="Plassholder for innhold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143627"/>
              </p:ext>
            </p:extLst>
          </p:nvPr>
        </p:nvGraphicFramePr>
        <p:xfrm>
          <a:off x="123568" y="1508124"/>
          <a:ext cx="8587945" cy="350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826" y="2484421"/>
            <a:ext cx="2347893" cy="24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Topp 3: </a:t>
            </a:r>
            <a:r>
              <a:rPr lang="nb-NO" dirty="0" smtClean="0"/>
              <a:t>Malingsflass og –søl: 1450 tonn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726" y="1648321"/>
            <a:ext cx="2347893" cy="2433412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3134" y="1648321"/>
            <a:ext cx="7743126" cy="2973634"/>
          </a:xfrm>
        </p:spPr>
        <p:txBody>
          <a:bodyPr/>
          <a:lstStyle/>
          <a:p>
            <a:endParaRPr lang="nb-NO" b="1" dirty="0"/>
          </a:p>
          <a:p>
            <a:r>
              <a:rPr lang="nb-NO" b="1" dirty="0" smtClean="0">
                <a:solidFill>
                  <a:srgbClr val="0000FF"/>
                </a:solidFill>
              </a:rPr>
              <a:t>Eksempler </a:t>
            </a:r>
            <a:r>
              <a:rPr lang="nb-NO" b="1" dirty="0" smtClean="0"/>
              <a:t>på mulige tiltak:</a:t>
            </a:r>
            <a:endParaRPr lang="nb-NO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 smtClean="0"/>
              <a:t>alternativ </a:t>
            </a:r>
            <a:r>
              <a:rPr lang="nb-NO" b="1" dirty="0"/>
              <a:t>maling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FF0000"/>
                </a:solidFill>
              </a:rPr>
              <a:t>STØV- OG SØLKONTROLL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Levere restmaling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Vannrensing </a:t>
            </a:r>
          </a:p>
        </p:txBody>
      </p:sp>
    </p:spTree>
    <p:extLst>
      <p:ext uri="{BB962C8B-B14F-4D97-AF65-F5344CB8AC3E}">
        <p14:creationId xmlns:p14="http://schemas.microsoft.com/office/powerpoint/2010/main" val="21647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ljødirektoratet">
      <a:dk1>
        <a:sysClr val="windowText" lastClr="000000"/>
      </a:dk1>
      <a:lt1>
        <a:sysClr val="window" lastClr="FFFFFF"/>
      </a:lt1>
      <a:dk2>
        <a:srgbClr val="006964"/>
      </a:dk2>
      <a:lt2>
        <a:srgbClr val="FF7D00"/>
      </a:lt2>
      <a:accent1>
        <a:srgbClr val="006964"/>
      </a:accent1>
      <a:accent2>
        <a:srgbClr val="FF7D00"/>
      </a:accent2>
      <a:accent3>
        <a:srgbClr val="746B93"/>
      </a:accent3>
      <a:accent4>
        <a:srgbClr val="8B9742"/>
      </a:accent4>
      <a:accent5>
        <a:srgbClr val="A57082"/>
      </a:accent5>
      <a:accent6>
        <a:srgbClr val="D4A504"/>
      </a:accent6>
      <a:hlink>
        <a:srgbClr val="2B6EAA"/>
      </a:hlink>
      <a:folHlink>
        <a:srgbClr val="2B6EAA"/>
      </a:folHlink>
    </a:clrScheme>
    <a:fontScheme name="Miljødirektoratet">
      <a:majorFont>
        <a:latin typeface="Palatino Linotype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mal_024" id="{15D44EB5-213C-4FE6-94B6-F2E51B5AB0A9}" vid="{C1625D3E-3D36-4B67-B8A9-47FD9ED63B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Miljødirektoratet</Template>
  <TotalTime>8056</TotalTime>
  <Words>1429</Words>
  <Application>Microsoft Office PowerPoint</Application>
  <PresentationFormat>Skjermfremvisning (16:9)</PresentationFormat>
  <Paragraphs>239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6" baseType="lpstr">
      <vt:lpstr>Arial</vt:lpstr>
      <vt:lpstr>Calibri</vt:lpstr>
      <vt:lpstr>Palatino</vt:lpstr>
      <vt:lpstr>Palatino Linotype</vt:lpstr>
      <vt:lpstr>Times New Roman</vt:lpstr>
      <vt:lpstr>Trebuchet MS</vt:lpstr>
      <vt:lpstr>Wingdings</vt:lpstr>
      <vt:lpstr>Office-tema</vt:lpstr>
      <vt:lpstr>Plast – regionale og nasjonale initiativer</vt:lpstr>
      <vt:lpstr>Initiativer trengs på alle «nivåer» ! </vt:lpstr>
      <vt:lpstr>Nasjonale initiativer </vt:lpstr>
      <vt:lpstr>Tre rapporter om mikroplast i 2014</vt:lpstr>
      <vt:lpstr>Primær mikroplast - Kilder og mengder</vt:lpstr>
      <vt:lpstr>Topp 3: Vask av tekstiler: 600 tonn</vt:lpstr>
      <vt:lpstr>Topp 3: Vask av tekstiler: 600 tonn</vt:lpstr>
      <vt:lpstr>Topp 3: Malingsflass og –søl: 1450 tonn</vt:lpstr>
      <vt:lpstr>Topp 3: Malingsflass og –søl: 1450 tonn</vt:lpstr>
      <vt:lpstr>Topp 3: Slitasje av bildekk: 4500 tonn!!</vt:lpstr>
      <vt:lpstr>Topp 3: Slitasje av bildekk: 4500 tonn!!</vt:lpstr>
      <vt:lpstr>Nytt – Gummi/plastbaserte Fotballbaner mv. andre </vt:lpstr>
      <vt:lpstr>Nytt – Gummi/plastbaserte Fotballbaner mv. andre </vt:lpstr>
      <vt:lpstr>OSPAR regional Action plan 1 </vt:lpstr>
      <vt:lpstr>OSPAR regional Action plan 2</vt:lpstr>
      <vt:lpstr>OSPAR regional Action plan 3</vt:lpstr>
      <vt:lpstr>OSPAR regional Action plan 4</vt:lpstr>
      <vt:lpstr>PowerPoint-presentasjon</vt:lpstr>
    </vt:vector>
  </TitlesOfParts>
  <Company>Miljødirektoratet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Hannah Hildonen</dc:creator>
  <cp:lastModifiedBy>Runar Mathisen</cp:lastModifiedBy>
  <cp:revision>268</cp:revision>
  <cp:lastPrinted>2016-03-16T07:17:03Z</cp:lastPrinted>
  <dcterms:created xsi:type="dcterms:W3CDTF">2015-02-11T14:37:49Z</dcterms:created>
  <dcterms:modified xsi:type="dcterms:W3CDTF">2016-03-18T10:17:52Z</dcterms:modified>
</cp:coreProperties>
</file>