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314" r:id="rId3"/>
    <p:sldId id="307" r:id="rId4"/>
    <p:sldId id="278" r:id="rId5"/>
    <p:sldId id="591" r:id="rId6"/>
    <p:sldId id="592" r:id="rId7"/>
    <p:sldId id="578" r:id="rId8"/>
    <p:sldId id="316" r:id="rId9"/>
    <p:sldId id="333" r:id="rId10"/>
    <p:sldId id="586" r:id="rId11"/>
    <p:sldId id="588" r:id="rId12"/>
    <p:sldId id="323" r:id="rId13"/>
    <p:sldId id="589" r:id="rId14"/>
    <p:sldId id="587" r:id="rId15"/>
    <p:sldId id="595" r:id="rId16"/>
    <p:sldId id="585" r:id="rId17"/>
    <p:sldId id="594" r:id="rId18"/>
    <p:sldId id="596" r:id="rId19"/>
    <p:sldId id="590" r:id="rId20"/>
    <p:sldId id="597" r:id="rId21"/>
    <p:sldId id="598" r:id="rId22"/>
    <p:sldId id="37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2642" autoAdjust="0"/>
  </p:normalViewPr>
  <p:slideViewPr>
    <p:cSldViewPr snapToGrid="0">
      <p:cViewPr>
        <p:scale>
          <a:sx n="70" d="100"/>
          <a:sy n="70" d="100"/>
        </p:scale>
        <p:origin x="1166" y="230"/>
      </p:cViewPr>
      <p:guideLst/>
    </p:cSldViewPr>
  </p:slideViewPr>
  <p:notesTextViewPr>
    <p:cViewPr>
      <p:scale>
        <a:sx n="3" d="2"/>
        <a:sy n="3" d="2"/>
      </p:scale>
      <p:origin x="0" y="0"/>
    </p:cViewPr>
  </p:notesTextViewPr>
  <p:sorterViewPr>
    <p:cViewPr>
      <p:scale>
        <a:sx n="100" d="100"/>
        <a:sy n="100" d="100"/>
      </p:scale>
      <p:origin x="0" y="-348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7B0410-7FED-48C7-B061-504E4E38B874}" type="datetimeFigureOut">
              <a:rPr lang="en-GB" smtClean="0"/>
              <a:t>29/08/2022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F77C3C-2C89-4694-9842-1D4EDE1E1EAC}" type="slidenum">
              <a:rPr lang="en-GB" smtClean="0"/>
              <a:t>‹#›</a:t>
            </a:fld>
            <a:endParaRPr lang="en-GB"/>
          </a:p>
        </p:txBody>
      </p:sp>
    </p:spTree>
    <p:extLst>
      <p:ext uri="{BB962C8B-B14F-4D97-AF65-F5344CB8AC3E}">
        <p14:creationId xmlns:p14="http://schemas.microsoft.com/office/powerpoint/2010/main" val="558634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FB5F88A-44EE-4BCA-A991-02C73B324789}" type="slidenum">
              <a:rPr lang="en-GB" smtClean="0"/>
              <a:t>3</a:t>
            </a:fld>
            <a:endParaRPr lang="en-GB"/>
          </a:p>
        </p:txBody>
      </p:sp>
    </p:spTree>
    <p:extLst>
      <p:ext uri="{BB962C8B-B14F-4D97-AF65-F5344CB8AC3E}">
        <p14:creationId xmlns:p14="http://schemas.microsoft.com/office/powerpoint/2010/main" val="3369603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Risk profile and risk management are written</a:t>
            </a:r>
          </a:p>
        </p:txBody>
      </p:sp>
      <p:sp>
        <p:nvSpPr>
          <p:cNvPr id="4" name="Slide Number Placeholder 3"/>
          <p:cNvSpPr>
            <a:spLocks noGrp="1"/>
          </p:cNvSpPr>
          <p:nvPr>
            <p:ph type="sldNum" sz="quarter" idx="5"/>
          </p:nvPr>
        </p:nvSpPr>
        <p:spPr/>
        <p:txBody>
          <a:bodyPr/>
          <a:lstStyle/>
          <a:p>
            <a:fld id="{80F77C3C-2C89-4694-9842-1D4EDE1E1EAC}" type="slidenum">
              <a:rPr lang="en-GB" smtClean="0"/>
              <a:t>18</a:t>
            </a:fld>
            <a:endParaRPr lang="en-GB"/>
          </a:p>
        </p:txBody>
      </p:sp>
    </p:spTree>
    <p:extLst>
      <p:ext uri="{BB962C8B-B14F-4D97-AF65-F5344CB8AC3E}">
        <p14:creationId xmlns:p14="http://schemas.microsoft.com/office/powerpoint/2010/main" val="1838458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27CA15-224A-4F91-BF49-05050CAB984D}" type="slidenum">
              <a:rPr lang="en-GB" smtClean="0"/>
              <a:t>21</a:t>
            </a:fld>
            <a:endParaRPr lang="en-GB"/>
          </a:p>
        </p:txBody>
      </p:sp>
    </p:spTree>
    <p:extLst>
      <p:ext uri="{BB962C8B-B14F-4D97-AF65-F5344CB8AC3E}">
        <p14:creationId xmlns:p14="http://schemas.microsoft.com/office/powerpoint/2010/main" val="695188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D4D92C1-8CD2-4B9B-8401-7CF8F0710814}" type="slidenum">
              <a:rPr lang="en-GB" smtClean="0"/>
              <a:t>4</a:t>
            </a:fld>
            <a:endParaRPr lang="en-GB"/>
          </a:p>
        </p:txBody>
      </p:sp>
    </p:spTree>
    <p:extLst>
      <p:ext uri="{BB962C8B-B14F-4D97-AF65-F5344CB8AC3E}">
        <p14:creationId xmlns:p14="http://schemas.microsoft.com/office/powerpoint/2010/main" val="1504336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Also natural, though toxic elements, such as mercury are released into the environment. Mercury is released into the atmosphere through both natural and anthropogenic processes. Both volcanic activities, biomass burning, mobilization from soil and vegetation release mercury in the air. But, anthropogenic emission is the most important and they include activities as mining, coal combustion and metal and cement production. </a:t>
            </a:r>
          </a:p>
        </p:txBody>
      </p:sp>
      <p:sp>
        <p:nvSpPr>
          <p:cNvPr id="4" name="Slide Number Placeholder 3"/>
          <p:cNvSpPr>
            <a:spLocks noGrp="1"/>
          </p:cNvSpPr>
          <p:nvPr>
            <p:ph type="sldNum" sz="quarter" idx="5"/>
          </p:nvPr>
        </p:nvSpPr>
        <p:spPr/>
        <p:txBody>
          <a:bodyPr/>
          <a:lstStyle/>
          <a:p>
            <a:fld id="{80F77C3C-2C89-4694-9842-1D4EDE1E1EAC}" type="slidenum">
              <a:rPr lang="en-GB" smtClean="0"/>
              <a:t>5</a:t>
            </a:fld>
            <a:endParaRPr lang="en-GB"/>
          </a:p>
        </p:txBody>
      </p:sp>
    </p:spTree>
    <p:extLst>
      <p:ext uri="{BB962C8B-B14F-4D97-AF65-F5344CB8AC3E}">
        <p14:creationId xmlns:p14="http://schemas.microsoft.com/office/powerpoint/2010/main" val="1887498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perfluoroalkyl substances were formerly produced in Europe and North America but since early 2000 the production shifted to China, mainly into south Eastern China. If we compare plasma levels of </a:t>
            </a:r>
            <a:r>
              <a:rPr lang="en-GB" dirty="0" err="1"/>
              <a:t>PFOS</a:t>
            </a:r>
            <a:r>
              <a:rPr lang="en-GB" dirty="0"/>
              <a:t>, one of the major compound of perfluoroalkyl substances, in local residents around one of worlds largest fluorochemical plants to levels in polar bears from the remote Svalbard, the levels are exactly the same. </a:t>
            </a:r>
          </a:p>
        </p:txBody>
      </p:sp>
      <p:sp>
        <p:nvSpPr>
          <p:cNvPr id="4" name="Slide Number Placeholder 3"/>
          <p:cNvSpPr>
            <a:spLocks noGrp="1"/>
          </p:cNvSpPr>
          <p:nvPr>
            <p:ph type="sldNum" sz="quarter" idx="5"/>
          </p:nvPr>
        </p:nvSpPr>
        <p:spPr/>
        <p:txBody>
          <a:bodyPr/>
          <a:lstStyle/>
          <a:p>
            <a:fld id="{80F77C3C-2C89-4694-9842-1D4EDE1E1EAC}" type="slidenum">
              <a:rPr lang="en-GB" smtClean="0"/>
              <a:t>7</a:t>
            </a:fld>
            <a:endParaRPr lang="en-GB"/>
          </a:p>
        </p:txBody>
      </p:sp>
    </p:spTree>
    <p:extLst>
      <p:ext uri="{BB962C8B-B14F-4D97-AF65-F5344CB8AC3E}">
        <p14:creationId xmlns:p14="http://schemas.microsoft.com/office/powerpoint/2010/main" val="31744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Why. Transport.. Ocean, air, riverine currents</a:t>
            </a:r>
          </a:p>
        </p:txBody>
      </p:sp>
      <p:sp>
        <p:nvSpPr>
          <p:cNvPr id="4" name="Slide Number Placeholder 3"/>
          <p:cNvSpPr>
            <a:spLocks noGrp="1"/>
          </p:cNvSpPr>
          <p:nvPr>
            <p:ph type="sldNum" sz="quarter" idx="10"/>
          </p:nvPr>
        </p:nvSpPr>
        <p:spPr/>
        <p:txBody>
          <a:bodyPr/>
          <a:lstStyle/>
          <a:p>
            <a:fld id="{8EE59F4F-44F9-4DC6-8AF0-F92613A52BFF}" type="slidenum">
              <a:rPr lang="en-GB" smtClean="0"/>
              <a:t>8</a:t>
            </a:fld>
            <a:endParaRPr lang="en-GB"/>
          </a:p>
        </p:txBody>
      </p:sp>
    </p:spTree>
    <p:extLst>
      <p:ext uri="{BB962C8B-B14F-4D97-AF65-F5344CB8AC3E}">
        <p14:creationId xmlns:p14="http://schemas.microsoft.com/office/powerpoint/2010/main" val="2723084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Hvis</a:t>
            </a:r>
            <a:r>
              <a:rPr lang="en-GB" baseline="0" dirty="0"/>
              <a:t> man  I </a:t>
            </a:r>
            <a:r>
              <a:rPr lang="en-GB" baseline="0" dirty="0" err="1"/>
              <a:t>tillegg</a:t>
            </a:r>
            <a:r>
              <a:rPr lang="en-GB" baseline="0" dirty="0"/>
              <a:t> </a:t>
            </a:r>
            <a:r>
              <a:rPr lang="en-GB" baseline="0" dirty="0" err="1"/>
              <a:t>detekterer</a:t>
            </a:r>
            <a:r>
              <a:rPr lang="en-GB" baseline="0" dirty="0"/>
              <a:t> </a:t>
            </a:r>
            <a:r>
              <a:rPr lang="en-GB" baseline="0" dirty="0" err="1"/>
              <a:t>disse</a:t>
            </a:r>
            <a:r>
              <a:rPr lang="en-GB" baseline="0" dirty="0"/>
              <a:t> </a:t>
            </a:r>
            <a:r>
              <a:rPr lang="en-GB" baseline="0" dirty="0" err="1"/>
              <a:t>stoffene</a:t>
            </a:r>
            <a:r>
              <a:rPr lang="en-GB" baseline="0" dirty="0"/>
              <a:t> </a:t>
            </a:r>
            <a:r>
              <a:rPr lang="en-GB" baseline="0" dirty="0" err="1"/>
              <a:t>på</a:t>
            </a:r>
            <a:r>
              <a:rPr lang="en-GB" baseline="0" dirty="0"/>
              <a:t> </a:t>
            </a:r>
            <a:r>
              <a:rPr lang="en-GB" baseline="0" dirty="0" err="1"/>
              <a:t>arter</a:t>
            </a:r>
            <a:r>
              <a:rPr lang="en-GB" baseline="0" dirty="0"/>
              <a:t> </a:t>
            </a:r>
            <a:r>
              <a:rPr lang="en-GB" baseline="0" dirty="0" err="1"/>
              <a:t>som</a:t>
            </a:r>
            <a:r>
              <a:rPr lang="en-GB" baseline="0" dirty="0"/>
              <a:t> </a:t>
            </a:r>
            <a:r>
              <a:rPr lang="en-GB" baseline="0" dirty="0" err="1"/>
              <a:t>troner</a:t>
            </a:r>
            <a:r>
              <a:rPr lang="en-GB" baseline="0" dirty="0"/>
              <a:t> </a:t>
            </a:r>
            <a:r>
              <a:rPr lang="en-GB" baseline="0" dirty="0" err="1"/>
              <a:t>på</a:t>
            </a:r>
            <a:r>
              <a:rPr lang="en-GB" baseline="0" dirty="0"/>
              <a:t> </a:t>
            </a:r>
            <a:r>
              <a:rPr lang="en-GB" baseline="0" dirty="0" err="1"/>
              <a:t>toppen</a:t>
            </a:r>
            <a:r>
              <a:rPr lang="en-GB" baseline="0" dirty="0"/>
              <a:t> </a:t>
            </a:r>
            <a:r>
              <a:rPr lang="en-GB" baseline="0" dirty="0" err="1"/>
              <a:t>av</a:t>
            </a:r>
            <a:r>
              <a:rPr lang="en-GB" baseline="0" dirty="0"/>
              <a:t> </a:t>
            </a:r>
            <a:r>
              <a:rPr lang="en-GB" baseline="0" dirty="0" err="1"/>
              <a:t>næringskjeden</a:t>
            </a:r>
            <a:r>
              <a:rPr lang="en-GB" baseline="0" dirty="0"/>
              <a:t>, </a:t>
            </a:r>
            <a:r>
              <a:rPr lang="en-GB" baseline="0" dirty="0" err="1"/>
              <a:t>tyder</a:t>
            </a:r>
            <a:r>
              <a:rPr lang="en-GB" baseline="0" dirty="0"/>
              <a:t> </a:t>
            </a:r>
            <a:r>
              <a:rPr lang="en-GB" baseline="0" dirty="0" err="1"/>
              <a:t>det</a:t>
            </a:r>
            <a:r>
              <a:rPr lang="en-GB" baseline="0" dirty="0"/>
              <a:t> </a:t>
            </a:r>
            <a:r>
              <a:rPr lang="en-GB" baseline="0" dirty="0" err="1"/>
              <a:t>på</a:t>
            </a:r>
            <a:r>
              <a:rPr lang="en-GB" baseline="0" dirty="0"/>
              <a:t> at </a:t>
            </a:r>
            <a:r>
              <a:rPr lang="en-GB" baseline="0" dirty="0" err="1"/>
              <a:t>disse</a:t>
            </a:r>
            <a:r>
              <a:rPr lang="en-GB" baseline="0" dirty="0"/>
              <a:t> </a:t>
            </a:r>
            <a:r>
              <a:rPr lang="en-GB" baseline="0" dirty="0" err="1"/>
              <a:t>stoffene</a:t>
            </a:r>
            <a:r>
              <a:rPr lang="en-GB" baseline="0" dirty="0"/>
              <a:t> hoper </a:t>
            </a:r>
            <a:r>
              <a:rPr lang="en-GB" baseline="0" dirty="0" err="1"/>
              <a:t>seg</a:t>
            </a:r>
            <a:r>
              <a:rPr lang="en-GB" baseline="0" dirty="0"/>
              <a:t> </a:t>
            </a:r>
            <a:r>
              <a:rPr lang="en-GB" baseline="0" dirty="0" err="1"/>
              <a:t>opp</a:t>
            </a:r>
            <a:r>
              <a:rPr lang="en-GB" baseline="0" dirty="0"/>
              <a:t> </a:t>
            </a:r>
            <a:r>
              <a:rPr lang="en-GB" baseline="0" dirty="0" err="1"/>
              <a:t>i</a:t>
            </a:r>
            <a:r>
              <a:rPr lang="en-GB" baseline="0" dirty="0"/>
              <a:t> </a:t>
            </a:r>
            <a:r>
              <a:rPr lang="en-GB" baseline="0" dirty="0" err="1"/>
              <a:t>nærinskjeden</a:t>
            </a:r>
            <a:r>
              <a:rPr lang="en-GB" baseline="0" dirty="0"/>
              <a:t>. </a:t>
            </a:r>
            <a:endParaRPr lang="en-GB" dirty="0"/>
          </a:p>
        </p:txBody>
      </p:sp>
      <p:sp>
        <p:nvSpPr>
          <p:cNvPr id="4" name="Slide Number Placeholder 3"/>
          <p:cNvSpPr>
            <a:spLocks noGrp="1"/>
          </p:cNvSpPr>
          <p:nvPr>
            <p:ph type="sldNum" sz="quarter" idx="10"/>
          </p:nvPr>
        </p:nvSpPr>
        <p:spPr/>
        <p:txBody>
          <a:bodyPr/>
          <a:lstStyle/>
          <a:p>
            <a:fld id="{5FB5F88A-44EE-4BCA-A991-02C73B324789}" type="slidenum">
              <a:rPr lang="en-GB" smtClean="0"/>
              <a:t>9</a:t>
            </a:fld>
            <a:endParaRPr lang="en-GB"/>
          </a:p>
        </p:txBody>
      </p:sp>
    </p:spTree>
    <p:extLst>
      <p:ext uri="{BB962C8B-B14F-4D97-AF65-F5344CB8AC3E}">
        <p14:creationId xmlns:p14="http://schemas.microsoft.com/office/powerpoint/2010/main" val="4161806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EE59F4F-44F9-4DC6-8AF0-F92613A52BFF}" type="slidenum">
              <a:rPr lang="en-GB" smtClean="0"/>
              <a:t>10</a:t>
            </a:fld>
            <a:endParaRPr lang="en-GB"/>
          </a:p>
        </p:txBody>
      </p:sp>
    </p:spTree>
    <p:extLst>
      <p:ext uri="{BB962C8B-B14F-4D97-AF65-F5344CB8AC3E}">
        <p14:creationId xmlns:p14="http://schemas.microsoft.com/office/powerpoint/2010/main" val="2902442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Stocholm</a:t>
            </a:r>
            <a:r>
              <a:rPr lang="en-GB" baseline="0" dirty="0"/>
              <a:t> </a:t>
            </a:r>
            <a:r>
              <a:rPr lang="en-GB" baseline="0" dirty="0" err="1"/>
              <a:t>convensjon</a:t>
            </a:r>
            <a:r>
              <a:rPr lang="en-GB" baseline="0" dirty="0"/>
              <a:t> </a:t>
            </a:r>
            <a:r>
              <a:rPr lang="en-GB" baseline="0" dirty="0" err="1"/>
              <a:t>er</a:t>
            </a:r>
            <a:r>
              <a:rPr lang="en-GB" baseline="0" dirty="0"/>
              <a:t> </a:t>
            </a:r>
            <a:r>
              <a:rPr lang="en-GB" baseline="0" dirty="0" err="1"/>
              <a:t>en</a:t>
            </a:r>
            <a:r>
              <a:rPr lang="en-GB" baseline="0" dirty="0"/>
              <a:t> global </a:t>
            </a:r>
            <a:r>
              <a:rPr lang="en-GB" baseline="0" dirty="0" err="1"/>
              <a:t>avtale</a:t>
            </a:r>
            <a:r>
              <a:rPr lang="en-GB" baseline="0" dirty="0"/>
              <a:t> </a:t>
            </a:r>
            <a:r>
              <a:rPr lang="en-GB" baseline="0" dirty="0" err="1"/>
              <a:t>som</a:t>
            </a:r>
            <a:r>
              <a:rPr lang="en-GB" baseline="0" dirty="0"/>
              <a:t> </a:t>
            </a:r>
            <a:r>
              <a:rPr lang="en-GB" baseline="0" dirty="0" err="1"/>
              <a:t>regulerer</a:t>
            </a:r>
            <a:r>
              <a:rPr lang="en-GB" baseline="0" dirty="0"/>
              <a:t> </a:t>
            </a:r>
            <a:r>
              <a:rPr lang="en-GB" baseline="0" dirty="0" err="1"/>
              <a:t>produksjon</a:t>
            </a:r>
            <a:r>
              <a:rPr lang="en-GB" baseline="0" dirty="0"/>
              <a:t> </a:t>
            </a:r>
            <a:r>
              <a:rPr lang="en-GB" baseline="0" dirty="0" err="1"/>
              <a:t>og</a:t>
            </a:r>
            <a:r>
              <a:rPr lang="en-GB" baseline="0" dirty="0"/>
              <a:t> </a:t>
            </a:r>
            <a:r>
              <a:rPr lang="en-GB" baseline="0" dirty="0" err="1"/>
              <a:t>bruk</a:t>
            </a:r>
            <a:r>
              <a:rPr lang="en-GB" baseline="0" dirty="0"/>
              <a:t> </a:t>
            </a:r>
            <a:r>
              <a:rPr lang="en-GB" baseline="0" dirty="0" err="1"/>
              <a:t>av</a:t>
            </a:r>
            <a:r>
              <a:rPr lang="en-GB" baseline="0" dirty="0"/>
              <a:t> </a:t>
            </a:r>
            <a:r>
              <a:rPr lang="en-GB" baseline="0" dirty="0" err="1"/>
              <a:t>miljøgifter</a:t>
            </a:r>
            <a:r>
              <a:rPr lang="en-GB" baseline="0" dirty="0"/>
              <a:t> </a:t>
            </a:r>
            <a:r>
              <a:rPr lang="en-GB" baseline="0" dirty="0" err="1"/>
              <a:t>som</a:t>
            </a:r>
            <a:r>
              <a:rPr lang="en-GB" baseline="0" dirty="0"/>
              <a:t> </a:t>
            </a:r>
            <a:r>
              <a:rPr lang="en-GB" baseline="0" dirty="0" err="1"/>
              <a:t>er</a:t>
            </a:r>
            <a:r>
              <a:rPr lang="en-GB" baseline="0" dirty="0"/>
              <a:t> </a:t>
            </a:r>
            <a:r>
              <a:rPr lang="en-GB" baseline="0" dirty="0" err="1"/>
              <a:t>persistente</a:t>
            </a:r>
            <a:r>
              <a:rPr lang="en-GB" baseline="0" dirty="0"/>
              <a:t>, </a:t>
            </a:r>
            <a:r>
              <a:rPr lang="en-GB" baseline="0" dirty="0" err="1"/>
              <a:t>som</a:t>
            </a:r>
            <a:r>
              <a:rPr lang="en-GB" baseline="0" dirty="0"/>
              <a:t> </a:t>
            </a:r>
            <a:r>
              <a:rPr lang="en-GB" baseline="0" dirty="0" err="1"/>
              <a:t>transporteres</a:t>
            </a:r>
            <a:r>
              <a:rPr lang="en-GB" baseline="0" dirty="0"/>
              <a:t> over </a:t>
            </a:r>
            <a:r>
              <a:rPr lang="en-GB" baseline="0" dirty="0" err="1"/>
              <a:t>lang</a:t>
            </a:r>
            <a:r>
              <a:rPr lang="en-GB" baseline="0" dirty="0"/>
              <a:t> </a:t>
            </a:r>
            <a:r>
              <a:rPr lang="en-GB" baseline="0" dirty="0" err="1"/>
              <a:t>avstander</a:t>
            </a:r>
            <a:r>
              <a:rPr lang="en-GB" baseline="0" dirty="0"/>
              <a:t>, </a:t>
            </a:r>
            <a:r>
              <a:rPr lang="en-GB" baseline="0" dirty="0" err="1"/>
              <a:t>bioakkumulerer</a:t>
            </a:r>
            <a:r>
              <a:rPr lang="en-GB" baseline="0" dirty="0"/>
              <a:t> </a:t>
            </a:r>
            <a:r>
              <a:rPr lang="en-GB" baseline="0" dirty="0" err="1"/>
              <a:t>og</a:t>
            </a:r>
            <a:r>
              <a:rPr lang="en-GB" baseline="0" dirty="0"/>
              <a:t> </a:t>
            </a:r>
            <a:r>
              <a:rPr lang="en-GB" baseline="0" dirty="0" err="1"/>
              <a:t>biomagnifiserer</a:t>
            </a:r>
            <a:r>
              <a:rPr lang="en-GB" baseline="0" dirty="0"/>
              <a:t> </a:t>
            </a:r>
            <a:r>
              <a:rPr lang="en-GB" baseline="0" dirty="0" err="1"/>
              <a:t>og</a:t>
            </a:r>
            <a:r>
              <a:rPr lang="en-GB" baseline="0" dirty="0"/>
              <a:t> </a:t>
            </a:r>
            <a:r>
              <a:rPr lang="en-GB" baseline="0" dirty="0" err="1"/>
              <a:t>som</a:t>
            </a:r>
            <a:r>
              <a:rPr lang="en-GB" baseline="0" dirty="0"/>
              <a:t> </a:t>
            </a:r>
            <a:r>
              <a:rPr lang="en-GB" baseline="0" dirty="0" err="1"/>
              <a:t>er</a:t>
            </a:r>
            <a:r>
              <a:rPr lang="en-GB" baseline="0" dirty="0"/>
              <a:t> </a:t>
            </a:r>
            <a:r>
              <a:rPr lang="en-GB" baseline="0" dirty="0" err="1"/>
              <a:t>giftige</a:t>
            </a:r>
            <a:r>
              <a:rPr lang="en-GB" baseline="0" dirty="0"/>
              <a:t>. </a:t>
            </a:r>
            <a:r>
              <a:rPr lang="en-GB" baseline="0" dirty="0" err="1"/>
              <a:t>Stoffene</a:t>
            </a:r>
            <a:r>
              <a:rPr lang="en-GB" baseline="0" dirty="0"/>
              <a:t> </a:t>
            </a:r>
            <a:r>
              <a:rPr lang="en-GB" baseline="0" dirty="0" err="1"/>
              <a:t>som</a:t>
            </a:r>
            <a:r>
              <a:rPr lang="en-GB" baseline="0" dirty="0"/>
              <a:t> </a:t>
            </a:r>
            <a:r>
              <a:rPr lang="en-GB" baseline="0" dirty="0" err="1"/>
              <a:t>har</a:t>
            </a:r>
            <a:r>
              <a:rPr lang="en-GB" baseline="0" dirty="0"/>
              <a:t> </a:t>
            </a:r>
            <a:r>
              <a:rPr lang="en-GB" baseline="0" dirty="0" err="1"/>
              <a:t>slike</a:t>
            </a:r>
            <a:r>
              <a:rPr lang="en-GB" baseline="0" dirty="0"/>
              <a:t> </a:t>
            </a:r>
            <a:r>
              <a:rPr lang="en-GB" baseline="0" dirty="0" err="1"/>
              <a:t>egenskaper</a:t>
            </a:r>
            <a:r>
              <a:rPr lang="en-GB" baseline="0" dirty="0"/>
              <a:t> </a:t>
            </a:r>
            <a:r>
              <a:rPr lang="en-GB" baseline="0" dirty="0" err="1"/>
              <a:t>er</a:t>
            </a:r>
            <a:r>
              <a:rPr lang="en-GB" baseline="0" dirty="0"/>
              <a:t> </a:t>
            </a:r>
            <a:r>
              <a:rPr lang="en-GB" baseline="0" dirty="0" err="1"/>
              <a:t>kalt</a:t>
            </a:r>
            <a:r>
              <a:rPr lang="en-GB" baseline="0" dirty="0"/>
              <a:t> </a:t>
            </a:r>
            <a:r>
              <a:rPr lang="en-GB" baseline="0" dirty="0" err="1"/>
              <a:t>persistente</a:t>
            </a:r>
            <a:r>
              <a:rPr lang="en-GB" baseline="0" dirty="0"/>
              <a:t> </a:t>
            </a:r>
            <a:r>
              <a:rPr lang="en-GB" baseline="0" dirty="0" err="1"/>
              <a:t>organiske</a:t>
            </a:r>
            <a:r>
              <a:rPr lang="en-GB" baseline="0" dirty="0"/>
              <a:t> </a:t>
            </a:r>
            <a:r>
              <a:rPr lang="en-GB" baseline="0" dirty="0" err="1"/>
              <a:t>miljøgifter</a:t>
            </a:r>
            <a:r>
              <a:rPr lang="en-GB" baseline="0" dirty="0"/>
              <a:t> </a:t>
            </a:r>
            <a:r>
              <a:rPr lang="en-GB" baseline="0" dirty="0" err="1"/>
              <a:t>og</a:t>
            </a:r>
            <a:r>
              <a:rPr lang="en-GB" baseline="0" dirty="0"/>
              <a:t> de </a:t>
            </a:r>
            <a:r>
              <a:rPr lang="en-GB" baseline="0" dirty="0" err="1"/>
              <a:t>inneholder</a:t>
            </a:r>
            <a:r>
              <a:rPr lang="en-GB" baseline="0" dirty="0"/>
              <a:t> for </a:t>
            </a:r>
            <a:r>
              <a:rPr lang="en-GB" baseline="0" dirty="0" err="1"/>
              <a:t>eksempel</a:t>
            </a:r>
            <a:r>
              <a:rPr lang="en-GB" baseline="0" dirty="0"/>
              <a:t> </a:t>
            </a:r>
            <a:r>
              <a:rPr lang="en-GB" baseline="0" dirty="0" err="1"/>
              <a:t>PCBr</a:t>
            </a:r>
            <a:r>
              <a:rPr lang="en-GB" baseline="0" dirty="0"/>
              <a:t>, </a:t>
            </a:r>
            <a:r>
              <a:rPr lang="en-GB" baseline="0" dirty="0" err="1"/>
              <a:t>klorerte</a:t>
            </a:r>
            <a:r>
              <a:rPr lang="en-GB" baseline="0" dirty="0"/>
              <a:t> </a:t>
            </a:r>
            <a:r>
              <a:rPr lang="en-GB" baseline="0" dirty="0" err="1"/>
              <a:t>pestisider</a:t>
            </a:r>
            <a:r>
              <a:rPr lang="en-GB" baseline="0" dirty="0"/>
              <a:t>, </a:t>
            </a:r>
            <a:r>
              <a:rPr lang="en-GB" baseline="0" dirty="0" err="1"/>
              <a:t>bromerte</a:t>
            </a:r>
            <a:r>
              <a:rPr lang="en-GB" baseline="0" dirty="0"/>
              <a:t> </a:t>
            </a:r>
            <a:r>
              <a:rPr lang="en-GB" baseline="0" dirty="0" err="1"/>
              <a:t>flammehemmer</a:t>
            </a:r>
            <a:r>
              <a:rPr lang="en-GB" baseline="0" dirty="0"/>
              <a:t> </a:t>
            </a:r>
            <a:r>
              <a:rPr lang="en-GB" baseline="0" dirty="0" err="1"/>
              <a:t>og</a:t>
            </a:r>
            <a:r>
              <a:rPr lang="en-GB" baseline="0" dirty="0"/>
              <a:t> </a:t>
            </a:r>
            <a:r>
              <a:rPr lang="en-GB" baseline="0" dirty="0" err="1"/>
              <a:t>noen</a:t>
            </a:r>
            <a:r>
              <a:rPr lang="en-GB" baseline="0" dirty="0"/>
              <a:t> </a:t>
            </a:r>
            <a:r>
              <a:rPr lang="en-GB" baseline="0" dirty="0" err="1"/>
              <a:t>perfluorerte</a:t>
            </a:r>
            <a:r>
              <a:rPr lang="en-GB" baseline="0" dirty="0"/>
              <a:t> </a:t>
            </a:r>
            <a:r>
              <a:rPr lang="en-GB" baseline="0" dirty="0" err="1"/>
              <a:t>miljøgifter</a:t>
            </a:r>
            <a:r>
              <a:rPr lang="en-GB" baseline="0" dirty="0"/>
              <a:t>. </a:t>
            </a:r>
            <a:endParaRPr lang="en-GB" dirty="0"/>
          </a:p>
        </p:txBody>
      </p:sp>
      <p:sp>
        <p:nvSpPr>
          <p:cNvPr id="4" name="Slide Number Placeholder 3"/>
          <p:cNvSpPr>
            <a:spLocks noGrp="1"/>
          </p:cNvSpPr>
          <p:nvPr>
            <p:ph type="sldNum" sz="quarter" idx="10"/>
          </p:nvPr>
        </p:nvSpPr>
        <p:spPr/>
        <p:txBody>
          <a:bodyPr/>
          <a:lstStyle/>
          <a:p>
            <a:fld id="{8EE59F4F-44F9-4DC6-8AF0-F92613A52BFF}" type="slidenum">
              <a:rPr lang="en-GB" smtClean="0"/>
              <a:t>12</a:t>
            </a:fld>
            <a:endParaRPr lang="en-GB"/>
          </a:p>
        </p:txBody>
      </p:sp>
    </p:spTree>
    <p:extLst>
      <p:ext uri="{BB962C8B-B14F-4D97-AF65-F5344CB8AC3E}">
        <p14:creationId xmlns:p14="http://schemas.microsoft.com/office/powerpoint/2010/main" val="1122334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Stocholm</a:t>
            </a:r>
            <a:r>
              <a:rPr lang="en-GB" baseline="0" dirty="0"/>
              <a:t> </a:t>
            </a:r>
            <a:r>
              <a:rPr lang="en-GB" baseline="0" dirty="0" err="1"/>
              <a:t>convensjon</a:t>
            </a:r>
            <a:r>
              <a:rPr lang="en-GB" baseline="0" dirty="0"/>
              <a:t> </a:t>
            </a:r>
            <a:r>
              <a:rPr lang="en-GB" baseline="0" dirty="0" err="1"/>
              <a:t>er</a:t>
            </a:r>
            <a:r>
              <a:rPr lang="en-GB" baseline="0" dirty="0"/>
              <a:t> </a:t>
            </a:r>
            <a:r>
              <a:rPr lang="en-GB" baseline="0" dirty="0" err="1"/>
              <a:t>en</a:t>
            </a:r>
            <a:r>
              <a:rPr lang="en-GB" baseline="0" dirty="0"/>
              <a:t> global </a:t>
            </a:r>
            <a:r>
              <a:rPr lang="en-GB" baseline="0" dirty="0" err="1"/>
              <a:t>avtale</a:t>
            </a:r>
            <a:r>
              <a:rPr lang="en-GB" baseline="0" dirty="0"/>
              <a:t> </a:t>
            </a:r>
            <a:r>
              <a:rPr lang="en-GB" baseline="0" dirty="0" err="1"/>
              <a:t>som</a:t>
            </a:r>
            <a:r>
              <a:rPr lang="en-GB" baseline="0" dirty="0"/>
              <a:t> </a:t>
            </a:r>
            <a:r>
              <a:rPr lang="en-GB" baseline="0" dirty="0" err="1"/>
              <a:t>regulerer</a:t>
            </a:r>
            <a:r>
              <a:rPr lang="en-GB" baseline="0" dirty="0"/>
              <a:t> </a:t>
            </a:r>
            <a:r>
              <a:rPr lang="en-GB" baseline="0" dirty="0" err="1"/>
              <a:t>produksjon</a:t>
            </a:r>
            <a:r>
              <a:rPr lang="en-GB" baseline="0" dirty="0"/>
              <a:t> </a:t>
            </a:r>
            <a:r>
              <a:rPr lang="en-GB" baseline="0" dirty="0" err="1"/>
              <a:t>og</a:t>
            </a:r>
            <a:r>
              <a:rPr lang="en-GB" baseline="0" dirty="0"/>
              <a:t> </a:t>
            </a:r>
            <a:r>
              <a:rPr lang="en-GB" baseline="0" dirty="0" err="1"/>
              <a:t>bruk</a:t>
            </a:r>
            <a:r>
              <a:rPr lang="en-GB" baseline="0" dirty="0"/>
              <a:t> </a:t>
            </a:r>
            <a:r>
              <a:rPr lang="en-GB" baseline="0" dirty="0" err="1"/>
              <a:t>av</a:t>
            </a:r>
            <a:r>
              <a:rPr lang="en-GB" baseline="0" dirty="0"/>
              <a:t> </a:t>
            </a:r>
            <a:r>
              <a:rPr lang="en-GB" baseline="0" dirty="0" err="1"/>
              <a:t>miljøgifter</a:t>
            </a:r>
            <a:r>
              <a:rPr lang="en-GB" baseline="0" dirty="0"/>
              <a:t> </a:t>
            </a:r>
            <a:r>
              <a:rPr lang="en-GB" baseline="0" dirty="0" err="1"/>
              <a:t>som</a:t>
            </a:r>
            <a:r>
              <a:rPr lang="en-GB" baseline="0" dirty="0"/>
              <a:t> </a:t>
            </a:r>
            <a:r>
              <a:rPr lang="en-GB" baseline="0" dirty="0" err="1"/>
              <a:t>er</a:t>
            </a:r>
            <a:r>
              <a:rPr lang="en-GB" baseline="0" dirty="0"/>
              <a:t> </a:t>
            </a:r>
            <a:r>
              <a:rPr lang="en-GB" baseline="0" dirty="0" err="1"/>
              <a:t>persistente</a:t>
            </a:r>
            <a:r>
              <a:rPr lang="en-GB" baseline="0" dirty="0"/>
              <a:t>, </a:t>
            </a:r>
            <a:r>
              <a:rPr lang="en-GB" baseline="0" dirty="0" err="1"/>
              <a:t>som</a:t>
            </a:r>
            <a:r>
              <a:rPr lang="en-GB" baseline="0" dirty="0"/>
              <a:t> </a:t>
            </a:r>
            <a:r>
              <a:rPr lang="en-GB" baseline="0" dirty="0" err="1"/>
              <a:t>transporteres</a:t>
            </a:r>
            <a:r>
              <a:rPr lang="en-GB" baseline="0" dirty="0"/>
              <a:t> over </a:t>
            </a:r>
            <a:r>
              <a:rPr lang="en-GB" baseline="0" dirty="0" err="1"/>
              <a:t>lang</a:t>
            </a:r>
            <a:r>
              <a:rPr lang="en-GB" baseline="0" dirty="0"/>
              <a:t> </a:t>
            </a:r>
            <a:r>
              <a:rPr lang="en-GB" baseline="0" dirty="0" err="1"/>
              <a:t>avstander</a:t>
            </a:r>
            <a:r>
              <a:rPr lang="en-GB" baseline="0" dirty="0"/>
              <a:t>, </a:t>
            </a:r>
            <a:r>
              <a:rPr lang="en-GB" baseline="0" dirty="0" err="1"/>
              <a:t>bioakkumulerer</a:t>
            </a:r>
            <a:r>
              <a:rPr lang="en-GB" baseline="0" dirty="0"/>
              <a:t> </a:t>
            </a:r>
            <a:r>
              <a:rPr lang="en-GB" baseline="0" dirty="0" err="1"/>
              <a:t>og</a:t>
            </a:r>
            <a:r>
              <a:rPr lang="en-GB" baseline="0" dirty="0"/>
              <a:t> </a:t>
            </a:r>
            <a:r>
              <a:rPr lang="en-GB" baseline="0" dirty="0" err="1"/>
              <a:t>biomagnifiserer</a:t>
            </a:r>
            <a:r>
              <a:rPr lang="en-GB" baseline="0" dirty="0"/>
              <a:t> </a:t>
            </a:r>
            <a:r>
              <a:rPr lang="en-GB" baseline="0" dirty="0" err="1"/>
              <a:t>og</a:t>
            </a:r>
            <a:r>
              <a:rPr lang="en-GB" baseline="0" dirty="0"/>
              <a:t> </a:t>
            </a:r>
            <a:r>
              <a:rPr lang="en-GB" baseline="0" dirty="0" err="1"/>
              <a:t>som</a:t>
            </a:r>
            <a:r>
              <a:rPr lang="en-GB" baseline="0" dirty="0"/>
              <a:t> </a:t>
            </a:r>
            <a:r>
              <a:rPr lang="en-GB" baseline="0" dirty="0" err="1"/>
              <a:t>er</a:t>
            </a:r>
            <a:r>
              <a:rPr lang="en-GB" baseline="0" dirty="0"/>
              <a:t> </a:t>
            </a:r>
            <a:r>
              <a:rPr lang="en-GB" baseline="0" dirty="0" err="1"/>
              <a:t>giftige</a:t>
            </a:r>
            <a:r>
              <a:rPr lang="en-GB" baseline="0" dirty="0"/>
              <a:t>. </a:t>
            </a:r>
            <a:r>
              <a:rPr lang="en-GB" baseline="0" dirty="0" err="1"/>
              <a:t>Stoffene</a:t>
            </a:r>
            <a:r>
              <a:rPr lang="en-GB" baseline="0" dirty="0"/>
              <a:t> </a:t>
            </a:r>
            <a:r>
              <a:rPr lang="en-GB" baseline="0" dirty="0" err="1"/>
              <a:t>som</a:t>
            </a:r>
            <a:r>
              <a:rPr lang="en-GB" baseline="0" dirty="0"/>
              <a:t> </a:t>
            </a:r>
            <a:r>
              <a:rPr lang="en-GB" baseline="0" dirty="0" err="1"/>
              <a:t>har</a:t>
            </a:r>
            <a:r>
              <a:rPr lang="en-GB" baseline="0" dirty="0"/>
              <a:t> </a:t>
            </a:r>
            <a:r>
              <a:rPr lang="en-GB" baseline="0" dirty="0" err="1"/>
              <a:t>slike</a:t>
            </a:r>
            <a:r>
              <a:rPr lang="en-GB" baseline="0" dirty="0"/>
              <a:t> </a:t>
            </a:r>
            <a:r>
              <a:rPr lang="en-GB" baseline="0" dirty="0" err="1"/>
              <a:t>egenskaper</a:t>
            </a:r>
            <a:r>
              <a:rPr lang="en-GB" baseline="0" dirty="0"/>
              <a:t> </a:t>
            </a:r>
            <a:r>
              <a:rPr lang="en-GB" baseline="0" dirty="0" err="1"/>
              <a:t>er</a:t>
            </a:r>
            <a:r>
              <a:rPr lang="en-GB" baseline="0" dirty="0"/>
              <a:t> </a:t>
            </a:r>
            <a:r>
              <a:rPr lang="en-GB" baseline="0" dirty="0" err="1"/>
              <a:t>kalt</a:t>
            </a:r>
            <a:r>
              <a:rPr lang="en-GB" baseline="0" dirty="0"/>
              <a:t> </a:t>
            </a:r>
            <a:r>
              <a:rPr lang="en-GB" baseline="0" dirty="0" err="1"/>
              <a:t>persistente</a:t>
            </a:r>
            <a:r>
              <a:rPr lang="en-GB" baseline="0" dirty="0"/>
              <a:t> </a:t>
            </a:r>
            <a:r>
              <a:rPr lang="en-GB" baseline="0" dirty="0" err="1"/>
              <a:t>organiske</a:t>
            </a:r>
            <a:r>
              <a:rPr lang="en-GB" baseline="0" dirty="0"/>
              <a:t> </a:t>
            </a:r>
            <a:r>
              <a:rPr lang="en-GB" baseline="0" dirty="0" err="1"/>
              <a:t>miljøgifter</a:t>
            </a:r>
            <a:r>
              <a:rPr lang="en-GB" baseline="0" dirty="0"/>
              <a:t> </a:t>
            </a:r>
            <a:r>
              <a:rPr lang="en-GB" baseline="0" dirty="0" err="1"/>
              <a:t>og</a:t>
            </a:r>
            <a:r>
              <a:rPr lang="en-GB" baseline="0" dirty="0"/>
              <a:t> de </a:t>
            </a:r>
            <a:r>
              <a:rPr lang="en-GB" baseline="0" dirty="0" err="1"/>
              <a:t>inneholder</a:t>
            </a:r>
            <a:r>
              <a:rPr lang="en-GB" baseline="0" dirty="0"/>
              <a:t> for </a:t>
            </a:r>
            <a:r>
              <a:rPr lang="en-GB" baseline="0" dirty="0" err="1"/>
              <a:t>eksempel</a:t>
            </a:r>
            <a:r>
              <a:rPr lang="en-GB" baseline="0" dirty="0"/>
              <a:t> </a:t>
            </a:r>
            <a:r>
              <a:rPr lang="en-GB" baseline="0" dirty="0" err="1"/>
              <a:t>PCBr</a:t>
            </a:r>
            <a:r>
              <a:rPr lang="en-GB" baseline="0" dirty="0"/>
              <a:t>, </a:t>
            </a:r>
            <a:r>
              <a:rPr lang="en-GB" baseline="0" dirty="0" err="1"/>
              <a:t>klorerte</a:t>
            </a:r>
            <a:r>
              <a:rPr lang="en-GB" baseline="0" dirty="0"/>
              <a:t> </a:t>
            </a:r>
            <a:r>
              <a:rPr lang="en-GB" baseline="0" dirty="0" err="1"/>
              <a:t>pestisider</a:t>
            </a:r>
            <a:r>
              <a:rPr lang="en-GB" baseline="0" dirty="0"/>
              <a:t>, </a:t>
            </a:r>
            <a:r>
              <a:rPr lang="en-GB" baseline="0" dirty="0" err="1"/>
              <a:t>bromerte</a:t>
            </a:r>
            <a:r>
              <a:rPr lang="en-GB" baseline="0" dirty="0"/>
              <a:t> </a:t>
            </a:r>
            <a:r>
              <a:rPr lang="en-GB" baseline="0" dirty="0" err="1"/>
              <a:t>flammehemmer</a:t>
            </a:r>
            <a:r>
              <a:rPr lang="en-GB" baseline="0" dirty="0"/>
              <a:t> </a:t>
            </a:r>
            <a:r>
              <a:rPr lang="en-GB" baseline="0" dirty="0" err="1"/>
              <a:t>og</a:t>
            </a:r>
            <a:r>
              <a:rPr lang="en-GB" baseline="0" dirty="0"/>
              <a:t> </a:t>
            </a:r>
            <a:r>
              <a:rPr lang="en-GB" baseline="0" dirty="0" err="1"/>
              <a:t>noen</a:t>
            </a:r>
            <a:r>
              <a:rPr lang="en-GB" baseline="0" dirty="0"/>
              <a:t> </a:t>
            </a:r>
            <a:r>
              <a:rPr lang="en-GB" baseline="0" dirty="0" err="1"/>
              <a:t>perfluorerte</a:t>
            </a:r>
            <a:r>
              <a:rPr lang="en-GB" baseline="0" dirty="0"/>
              <a:t> </a:t>
            </a:r>
            <a:r>
              <a:rPr lang="en-GB" baseline="0" dirty="0" err="1"/>
              <a:t>miljøgifter</a:t>
            </a:r>
            <a:r>
              <a:rPr lang="en-GB" baseline="0" dirty="0"/>
              <a:t>. </a:t>
            </a:r>
            <a:endParaRPr lang="en-GB" dirty="0"/>
          </a:p>
        </p:txBody>
      </p:sp>
      <p:sp>
        <p:nvSpPr>
          <p:cNvPr id="4" name="Slide Number Placeholder 3"/>
          <p:cNvSpPr>
            <a:spLocks noGrp="1"/>
          </p:cNvSpPr>
          <p:nvPr>
            <p:ph type="sldNum" sz="quarter" idx="10"/>
          </p:nvPr>
        </p:nvSpPr>
        <p:spPr/>
        <p:txBody>
          <a:bodyPr/>
          <a:lstStyle/>
          <a:p>
            <a:fld id="{8EE59F4F-44F9-4DC6-8AF0-F92613A52BFF}" type="slidenum">
              <a:rPr lang="en-GB" smtClean="0"/>
              <a:t>15</a:t>
            </a:fld>
            <a:endParaRPr lang="en-GB"/>
          </a:p>
        </p:txBody>
      </p:sp>
    </p:spTree>
    <p:extLst>
      <p:ext uri="{BB962C8B-B14F-4D97-AF65-F5344CB8AC3E}">
        <p14:creationId xmlns:p14="http://schemas.microsoft.com/office/powerpoint/2010/main" val="540694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A0FE3-627C-A935-BB71-3851B97A7B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467A535-8894-9C23-CD6B-FD2CEB848B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C2C52FC-1F2F-C4A6-4F06-8C0AD4DA0A67}"/>
              </a:ext>
            </a:extLst>
          </p:cNvPr>
          <p:cNvSpPr>
            <a:spLocks noGrp="1"/>
          </p:cNvSpPr>
          <p:nvPr>
            <p:ph type="dt" sz="half" idx="10"/>
          </p:nvPr>
        </p:nvSpPr>
        <p:spPr/>
        <p:txBody>
          <a:bodyPr/>
          <a:lstStyle/>
          <a:p>
            <a:fld id="{321ED8CD-24EC-4218-AE03-4001ADB4FE6F}" type="datetimeFigureOut">
              <a:rPr lang="en-GB" smtClean="0"/>
              <a:t>29/08/2022</a:t>
            </a:fld>
            <a:endParaRPr lang="en-GB"/>
          </a:p>
        </p:txBody>
      </p:sp>
      <p:sp>
        <p:nvSpPr>
          <p:cNvPr id="5" name="Footer Placeholder 4">
            <a:extLst>
              <a:ext uri="{FF2B5EF4-FFF2-40B4-BE49-F238E27FC236}">
                <a16:creationId xmlns:a16="http://schemas.microsoft.com/office/drawing/2014/main" id="{5808D711-AFDE-CEA2-03B4-A57A0931FB5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A012E51-18E4-1589-9131-2C962B17F134}"/>
              </a:ext>
            </a:extLst>
          </p:cNvPr>
          <p:cNvSpPr>
            <a:spLocks noGrp="1"/>
          </p:cNvSpPr>
          <p:nvPr>
            <p:ph type="sldNum" sz="quarter" idx="12"/>
          </p:nvPr>
        </p:nvSpPr>
        <p:spPr/>
        <p:txBody>
          <a:bodyPr/>
          <a:lstStyle/>
          <a:p>
            <a:fld id="{21BEF478-CF90-442C-A333-DCCE59866170}" type="slidenum">
              <a:rPr lang="en-GB" smtClean="0"/>
              <a:t>‹#›</a:t>
            </a:fld>
            <a:endParaRPr lang="en-GB"/>
          </a:p>
        </p:txBody>
      </p:sp>
    </p:spTree>
    <p:extLst>
      <p:ext uri="{BB962C8B-B14F-4D97-AF65-F5344CB8AC3E}">
        <p14:creationId xmlns:p14="http://schemas.microsoft.com/office/powerpoint/2010/main" val="3217739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6ADC4-8507-2D96-383F-33F5F489B51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08C8A35-4F69-B660-4E30-4819A1CAE7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9C74CB2-70BC-17AD-65CD-AB99C1B56282}"/>
              </a:ext>
            </a:extLst>
          </p:cNvPr>
          <p:cNvSpPr>
            <a:spLocks noGrp="1"/>
          </p:cNvSpPr>
          <p:nvPr>
            <p:ph type="dt" sz="half" idx="10"/>
          </p:nvPr>
        </p:nvSpPr>
        <p:spPr/>
        <p:txBody>
          <a:bodyPr/>
          <a:lstStyle/>
          <a:p>
            <a:fld id="{321ED8CD-24EC-4218-AE03-4001ADB4FE6F}" type="datetimeFigureOut">
              <a:rPr lang="en-GB" smtClean="0"/>
              <a:t>29/08/2022</a:t>
            </a:fld>
            <a:endParaRPr lang="en-GB"/>
          </a:p>
        </p:txBody>
      </p:sp>
      <p:sp>
        <p:nvSpPr>
          <p:cNvPr id="5" name="Footer Placeholder 4">
            <a:extLst>
              <a:ext uri="{FF2B5EF4-FFF2-40B4-BE49-F238E27FC236}">
                <a16:creationId xmlns:a16="http://schemas.microsoft.com/office/drawing/2014/main" id="{58BF4EE3-5F0E-7B09-A209-141B76F78C0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8AF330-255F-87EF-1942-7FEC8A33A831}"/>
              </a:ext>
            </a:extLst>
          </p:cNvPr>
          <p:cNvSpPr>
            <a:spLocks noGrp="1"/>
          </p:cNvSpPr>
          <p:nvPr>
            <p:ph type="sldNum" sz="quarter" idx="12"/>
          </p:nvPr>
        </p:nvSpPr>
        <p:spPr/>
        <p:txBody>
          <a:bodyPr/>
          <a:lstStyle/>
          <a:p>
            <a:fld id="{21BEF478-CF90-442C-A333-DCCE59866170}" type="slidenum">
              <a:rPr lang="en-GB" smtClean="0"/>
              <a:t>‹#›</a:t>
            </a:fld>
            <a:endParaRPr lang="en-GB"/>
          </a:p>
        </p:txBody>
      </p:sp>
    </p:spTree>
    <p:extLst>
      <p:ext uri="{BB962C8B-B14F-4D97-AF65-F5344CB8AC3E}">
        <p14:creationId xmlns:p14="http://schemas.microsoft.com/office/powerpoint/2010/main" val="2462979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2ED214-2898-DBF5-1017-8153F2F18CC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63AEECB-13B2-B6FA-A3C9-5887F869D5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55A4B68-1A5A-6003-E50B-3CD7A66DA47C}"/>
              </a:ext>
            </a:extLst>
          </p:cNvPr>
          <p:cNvSpPr>
            <a:spLocks noGrp="1"/>
          </p:cNvSpPr>
          <p:nvPr>
            <p:ph type="dt" sz="half" idx="10"/>
          </p:nvPr>
        </p:nvSpPr>
        <p:spPr/>
        <p:txBody>
          <a:bodyPr/>
          <a:lstStyle/>
          <a:p>
            <a:fld id="{321ED8CD-24EC-4218-AE03-4001ADB4FE6F}" type="datetimeFigureOut">
              <a:rPr lang="en-GB" smtClean="0"/>
              <a:t>29/08/2022</a:t>
            </a:fld>
            <a:endParaRPr lang="en-GB"/>
          </a:p>
        </p:txBody>
      </p:sp>
      <p:sp>
        <p:nvSpPr>
          <p:cNvPr id="5" name="Footer Placeholder 4">
            <a:extLst>
              <a:ext uri="{FF2B5EF4-FFF2-40B4-BE49-F238E27FC236}">
                <a16:creationId xmlns:a16="http://schemas.microsoft.com/office/drawing/2014/main" id="{10C04493-DC10-A33D-1A72-D371D0443F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21EECE-C479-B12C-EDEC-3289E9141040}"/>
              </a:ext>
            </a:extLst>
          </p:cNvPr>
          <p:cNvSpPr>
            <a:spLocks noGrp="1"/>
          </p:cNvSpPr>
          <p:nvPr>
            <p:ph type="sldNum" sz="quarter" idx="12"/>
          </p:nvPr>
        </p:nvSpPr>
        <p:spPr/>
        <p:txBody>
          <a:bodyPr/>
          <a:lstStyle/>
          <a:p>
            <a:fld id="{21BEF478-CF90-442C-A333-DCCE59866170}" type="slidenum">
              <a:rPr lang="en-GB" smtClean="0"/>
              <a:t>‹#›</a:t>
            </a:fld>
            <a:endParaRPr lang="en-GB"/>
          </a:p>
        </p:txBody>
      </p:sp>
    </p:spTree>
    <p:extLst>
      <p:ext uri="{BB962C8B-B14F-4D97-AF65-F5344CB8AC3E}">
        <p14:creationId xmlns:p14="http://schemas.microsoft.com/office/powerpoint/2010/main" val="1094170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ED8A5-5950-A61E-A2EB-70803C13882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08F50AB-E5A8-FD78-9D6F-31D1355A22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4F632A2-785E-CD97-169F-AB8CA77FFCD8}"/>
              </a:ext>
            </a:extLst>
          </p:cNvPr>
          <p:cNvSpPr>
            <a:spLocks noGrp="1"/>
          </p:cNvSpPr>
          <p:nvPr>
            <p:ph type="dt" sz="half" idx="10"/>
          </p:nvPr>
        </p:nvSpPr>
        <p:spPr/>
        <p:txBody>
          <a:bodyPr/>
          <a:lstStyle/>
          <a:p>
            <a:fld id="{321ED8CD-24EC-4218-AE03-4001ADB4FE6F}" type="datetimeFigureOut">
              <a:rPr lang="en-GB" smtClean="0"/>
              <a:t>29/08/2022</a:t>
            </a:fld>
            <a:endParaRPr lang="en-GB"/>
          </a:p>
        </p:txBody>
      </p:sp>
      <p:sp>
        <p:nvSpPr>
          <p:cNvPr id="5" name="Footer Placeholder 4">
            <a:extLst>
              <a:ext uri="{FF2B5EF4-FFF2-40B4-BE49-F238E27FC236}">
                <a16:creationId xmlns:a16="http://schemas.microsoft.com/office/drawing/2014/main" id="{5F8B1BC6-6A73-DC71-2A02-8A95729A2B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FD69BE-2A61-F049-601D-DD882751B706}"/>
              </a:ext>
            </a:extLst>
          </p:cNvPr>
          <p:cNvSpPr>
            <a:spLocks noGrp="1"/>
          </p:cNvSpPr>
          <p:nvPr>
            <p:ph type="sldNum" sz="quarter" idx="12"/>
          </p:nvPr>
        </p:nvSpPr>
        <p:spPr/>
        <p:txBody>
          <a:bodyPr/>
          <a:lstStyle/>
          <a:p>
            <a:fld id="{21BEF478-CF90-442C-A333-DCCE59866170}" type="slidenum">
              <a:rPr lang="en-GB" smtClean="0"/>
              <a:t>‹#›</a:t>
            </a:fld>
            <a:endParaRPr lang="en-GB"/>
          </a:p>
        </p:txBody>
      </p:sp>
    </p:spTree>
    <p:extLst>
      <p:ext uri="{BB962C8B-B14F-4D97-AF65-F5344CB8AC3E}">
        <p14:creationId xmlns:p14="http://schemas.microsoft.com/office/powerpoint/2010/main" val="2047455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883A6-0A51-ADE1-971D-5EA35FC455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4686A4C-5F0B-6D41-907F-AE09221453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77A5EB-1438-34B3-0791-520B64916717}"/>
              </a:ext>
            </a:extLst>
          </p:cNvPr>
          <p:cNvSpPr>
            <a:spLocks noGrp="1"/>
          </p:cNvSpPr>
          <p:nvPr>
            <p:ph type="dt" sz="half" idx="10"/>
          </p:nvPr>
        </p:nvSpPr>
        <p:spPr/>
        <p:txBody>
          <a:bodyPr/>
          <a:lstStyle/>
          <a:p>
            <a:fld id="{321ED8CD-24EC-4218-AE03-4001ADB4FE6F}" type="datetimeFigureOut">
              <a:rPr lang="en-GB" smtClean="0"/>
              <a:t>29/08/2022</a:t>
            </a:fld>
            <a:endParaRPr lang="en-GB"/>
          </a:p>
        </p:txBody>
      </p:sp>
      <p:sp>
        <p:nvSpPr>
          <p:cNvPr id="5" name="Footer Placeholder 4">
            <a:extLst>
              <a:ext uri="{FF2B5EF4-FFF2-40B4-BE49-F238E27FC236}">
                <a16:creationId xmlns:a16="http://schemas.microsoft.com/office/drawing/2014/main" id="{93261C60-AD7E-9C6C-D6EF-94713B2481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5B0898-E362-3FF3-81D3-DDFD2FA5D5C6}"/>
              </a:ext>
            </a:extLst>
          </p:cNvPr>
          <p:cNvSpPr>
            <a:spLocks noGrp="1"/>
          </p:cNvSpPr>
          <p:nvPr>
            <p:ph type="sldNum" sz="quarter" idx="12"/>
          </p:nvPr>
        </p:nvSpPr>
        <p:spPr/>
        <p:txBody>
          <a:bodyPr/>
          <a:lstStyle/>
          <a:p>
            <a:fld id="{21BEF478-CF90-442C-A333-DCCE59866170}" type="slidenum">
              <a:rPr lang="en-GB" smtClean="0"/>
              <a:t>‹#›</a:t>
            </a:fld>
            <a:endParaRPr lang="en-GB"/>
          </a:p>
        </p:txBody>
      </p:sp>
    </p:spTree>
    <p:extLst>
      <p:ext uri="{BB962C8B-B14F-4D97-AF65-F5344CB8AC3E}">
        <p14:creationId xmlns:p14="http://schemas.microsoft.com/office/powerpoint/2010/main" val="2381998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CE9F2-2610-6A7E-836D-51555CCD687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79161C-AE34-9C5F-0539-E8AFFC0E62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63B309E-7949-1F36-98EC-0C5E753E58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50A8C9E-F1C3-9909-A97B-23A60B29966D}"/>
              </a:ext>
            </a:extLst>
          </p:cNvPr>
          <p:cNvSpPr>
            <a:spLocks noGrp="1"/>
          </p:cNvSpPr>
          <p:nvPr>
            <p:ph type="dt" sz="half" idx="10"/>
          </p:nvPr>
        </p:nvSpPr>
        <p:spPr/>
        <p:txBody>
          <a:bodyPr/>
          <a:lstStyle/>
          <a:p>
            <a:fld id="{321ED8CD-24EC-4218-AE03-4001ADB4FE6F}" type="datetimeFigureOut">
              <a:rPr lang="en-GB" smtClean="0"/>
              <a:t>29/08/2022</a:t>
            </a:fld>
            <a:endParaRPr lang="en-GB"/>
          </a:p>
        </p:txBody>
      </p:sp>
      <p:sp>
        <p:nvSpPr>
          <p:cNvPr id="6" name="Footer Placeholder 5">
            <a:extLst>
              <a:ext uri="{FF2B5EF4-FFF2-40B4-BE49-F238E27FC236}">
                <a16:creationId xmlns:a16="http://schemas.microsoft.com/office/drawing/2014/main" id="{DF99C26C-74EF-AE66-15A2-55845778010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3837B5F-8FAE-466F-4A9B-E5101400F762}"/>
              </a:ext>
            </a:extLst>
          </p:cNvPr>
          <p:cNvSpPr>
            <a:spLocks noGrp="1"/>
          </p:cNvSpPr>
          <p:nvPr>
            <p:ph type="sldNum" sz="quarter" idx="12"/>
          </p:nvPr>
        </p:nvSpPr>
        <p:spPr/>
        <p:txBody>
          <a:bodyPr/>
          <a:lstStyle/>
          <a:p>
            <a:fld id="{21BEF478-CF90-442C-A333-DCCE59866170}" type="slidenum">
              <a:rPr lang="en-GB" smtClean="0"/>
              <a:t>‹#›</a:t>
            </a:fld>
            <a:endParaRPr lang="en-GB"/>
          </a:p>
        </p:txBody>
      </p:sp>
    </p:spTree>
    <p:extLst>
      <p:ext uri="{BB962C8B-B14F-4D97-AF65-F5344CB8AC3E}">
        <p14:creationId xmlns:p14="http://schemas.microsoft.com/office/powerpoint/2010/main" val="2036814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DE054-20B3-39AB-906E-6004E48C8CA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87FBDF7-B88C-0A19-A24C-45B539B068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900526-0BF3-875D-E603-2587DB0459F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C61D20A-0E4C-E06A-4359-61A8FD321F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F85161-A7B6-E3E5-F99B-D007B2CA41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D48FC2F-C431-4423-768E-4A096F3B2A66}"/>
              </a:ext>
            </a:extLst>
          </p:cNvPr>
          <p:cNvSpPr>
            <a:spLocks noGrp="1"/>
          </p:cNvSpPr>
          <p:nvPr>
            <p:ph type="dt" sz="half" idx="10"/>
          </p:nvPr>
        </p:nvSpPr>
        <p:spPr/>
        <p:txBody>
          <a:bodyPr/>
          <a:lstStyle/>
          <a:p>
            <a:fld id="{321ED8CD-24EC-4218-AE03-4001ADB4FE6F}" type="datetimeFigureOut">
              <a:rPr lang="en-GB" smtClean="0"/>
              <a:t>29/08/2022</a:t>
            </a:fld>
            <a:endParaRPr lang="en-GB"/>
          </a:p>
        </p:txBody>
      </p:sp>
      <p:sp>
        <p:nvSpPr>
          <p:cNvPr id="8" name="Footer Placeholder 7">
            <a:extLst>
              <a:ext uri="{FF2B5EF4-FFF2-40B4-BE49-F238E27FC236}">
                <a16:creationId xmlns:a16="http://schemas.microsoft.com/office/drawing/2014/main" id="{7918EE27-5BEB-DBE3-56A9-B5D304B6B9D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28F4A35-CEC0-F041-DC16-B91EBC32803B}"/>
              </a:ext>
            </a:extLst>
          </p:cNvPr>
          <p:cNvSpPr>
            <a:spLocks noGrp="1"/>
          </p:cNvSpPr>
          <p:nvPr>
            <p:ph type="sldNum" sz="quarter" idx="12"/>
          </p:nvPr>
        </p:nvSpPr>
        <p:spPr/>
        <p:txBody>
          <a:bodyPr/>
          <a:lstStyle/>
          <a:p>
            <a:fld id="{21BEF478-CF90-442C-A333-DCCE59866170}" type="slidenum">
              <a:rPr lang="en-GB" smtClean="0"/>
              <a:t>‹#›</a:t>
            </a:fld>
            <a:endParaRPr lang="en-GB"/>
          </a:p>
        </p:txBody>
      </p:sp>
    </p:spTree>
    <p:extLst>
      <p:ext uri="{BB962C8B-B14F-4D97-AF65-F5344CB8AC3E}">
        <p14:creationId xmlns:p14="http://schemas.microsoft.com/office/powerpoint/2010/main" val="246226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4B0F6-1BD3-8F10-B088-30E0C99908C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ADE1599-D8E6-F138-A47C-A0EB118BEF07}"/>
              </a:ext>
            </a:extLst>
          </p:cNvPr>
          <p:cNvSpPr>
            <a:spLocks noGrp="1"/>
          </p:cNvSpPr>
          <p:nvPr>
            <p:ph type="dt" sz="half" idx="10"/>
          </p:nvPr>
        </p:nvSpPr>
        <p:spPr/>
        <p:txBody>
          <a:bodyPr/>
          <a:lstStyle/>
          <a:p>
            <a:fld id="{321ED8CD-24EC-4218-AE03-4001ADB4FE6F}" type="datetimeFigureOut">
              <a:rPr lang="en-GB" smtClean="0"/>
              <a:t>29/08/2022</a:t>
            </a:fld>
            <a:endParaRPr lang="en-GB"/>
          </a:p>
        </p:txBody>
      </p:sp>
      <p:sp>
        <p:nvSpPr>
          <p:cNvPr id="4" name="Footer Placeholder 3">
            <a:extLst>
              <a:ext uri="{FF2B5EF4-FFF2-40B4-BE49-F238E27FC236}">
                <a16:creationId xmlns:a16="http://schemas.microsoft.com/office/drawing/2014/main" id="{72F3EB95-D0F2-EA94-6D90-63F1534E58E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4AFD97E-FCBE-EC11-AC27-A55DD1952D07}"/>
              </a:ext>
            </a:extLst>
          </p:cNvPr>
          <p:cNvSpPr>
            <a:spLocks noGrp="1"/>
          </p:cNvSpPr>
          <p:nvPr>
            <p:ph type="sldNum" sz="quarter" idx="12"/>
          </p:nvPr>
        </p:nvSpPr>
        <p:spPr/>
        <p:txBody>
          <a:bodyPr/>
          <a:lstStyle/>
          <a:p>
            <a:fld id="{21BEF478-CF90-442C-A333-DCCE59866170}" type="slidenum">
              <a:rPr lang="en-GB" smtClean="0"/>
              <a:t>‹#›</a:t>
            </a:fld>
            <a:endParaRPr lang="en-GB"/>
          </a:p>
        </p:txBody>
      </p:sp>
    </p:spTree>
    <p:extLst>
      <p:ext uri="{BB962C8B-B14F-4D97-AF65-F5344CB8AC3E}">
        <p14:creationId xmlns:p14="http://schemas.microsoft.com/office/powerpoint/2010/main" val="1688450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42A52B-C579-7DE3-FF09-ECCE3621FE4B}"/>
              </a:ext>
            </a:extLst>
          </p:cNvPr>
          <p:cNvSpPr>
            <a:spLocks noGrp="1"/>
          </p:cNvSpPr>
          <p:nvPr>
            <p:ph type="dt" sz="half" idx="10"/>
          </p:nvPr>
        </p:nvSpPr>
        <p:spPr/>
        <p:txBody>
          <a:bodyPr/>
          <a:lstStyle/>
          <a:p>
            <a:fld id="{321ED8CD-24EC-4218-AE03-4001ADB4FE6F}" type="datetimeFigureOut">
              <a:rPr lang="en-GB" smtClean="0"/>
              <a:t>29/08/2022</a:t>
            </a:fld>
            <a:endParaRPr lang="en-GB"/>
          </a:p>
        </p:txBody>
      </p:sp>
      <p:sp>
        <p:nvSpPr>
          <p:cNvPr id="3" name="Footer Placeholder 2">
            <a:extLst>
              <a:ext uri="{FF2B5EF4-FFF2-40B4-BE49-F238E27FC236}">
                <a16:creationId xmlns:a16="http://schemas.microsoft.com/office/drawing/2014/main" id="{C9236AD1-4D36-EBF4-23EB-E65083F6B96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D71251-0858-BBDD-100B-AABF13D2F58F}"/>
              </a:ext>
            </a:extLst>
          </p:cNvPr>
          <p:cNvSpPr>
            <a:spLocks noGrp="1"/>
          </p:cNvSpPr>
          <p:nvPr>
            <p:ph type="sldNum" sz="quarter" idx="12"/>
          </p:nvPr>
        </p:nvSpPr>
        <p:spPr/>
        <p:txBody>
          <a:bodyPr/>
          <a:lstStyle/>
          <a:p>
            <a:fld id="{21BEF478-CF90-442C-A333-DCCE59866170}" type="slidenum">
              <a:rPr lang="en-GB" smtClean="0"/>
              <a:t>‹#›</a:t>
            </a:fld>
            <a:endParaRPr lang="en-GB"/>
          </a:p>
        </p:txBody>
      </p:sp>
    </p:spTree>
    <p:extLst>
      <p:ext uri="{BB962C8B-B14F-4D97-AF65-F5344CB8AC3E}">
        <p14:creationId xmlns:p14="http://schemas.microsoft.com/office/powerpoint/2010/main" val="941398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A1D3A-E75C-3D4C-47D4-1B5AD5C660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3D42326-8A9C-34FC-3EA2-156CE5753C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DA140F0-08EA-FBE4-2C1E-04EDDF0B50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ADDE96-89F2-3ECC-EB05-E4AED57F920F}"/>
              </a:ext>
            </a:extLst>
          </p:cNvPr>
          <p:cNvSpPr>
            <a:spLocks noGrp="1"/>
          </p:cNvSpPr>
          <p:nvPr>
            <p:ph type="dt" sz="half" idx="10"/>
          </p:nvPr>
        </p:nvSpPr>
        <p:spPr/>
        <p:txBody>
          <a:bodyPr/>
          <a:lstStyle/>
          <a:p>
            <a:fld id="{321ED8CD-24EC-4218-AE03-4001ADB4FE6F}" type="datetimeFigureOut">
              <a:rPr lang="en-GB" smtClean="0"/>
              <a:t>29/08/2022</a:t>
            </a:fld>
            <a:endParaRPr lang="en-GB"/>
          </a:p>
        </p:txBody>
      </p:sp>
      <p:sp>
        <p:nvSpPr>
          <p:cNvPr id="6" name="Footer Placeholder 5">
            <a:extLst>
              <a:ext uri="{FF2B5EF4-FFF2-40B4-BE49-F238E27FC236}">
                <a16:creationId xmlns:a16="http://schemas.microsoft.com/office/drawing/2014/main" id="{A5141B0F-B45A-30AA-67C4-F6B86D76B05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43B76DF-20A4-9028-0EA5-630389390FF3}"/>
              </a:ext>
            </a:extLst>
          </p:cNvPr>
          <p:cNvSpPr>
            <a:spLocks noGrp="1"/>
          </p:cNvSpPr>
          <p:nvPr>
            <p:ph type="sldNum" sz="quarter" idx="12"/>
          </p:nvPr>
        </p:nvSpPr>
        <p:spPr/>
        <p:txBody>
          <a:bodyPr/>
          <a:lstStyle/>
          <a:p>
            <a:fld id="{21BEF478-CF90-442C-A333-DCCE59866170}" type="slidenum">
              <a:rPr lang="en-GB" smtClean="0"/>
              <a:t>‹#›</a:t>
            </a:fld>
            <a:endParaRPr lang="en-GB"/>
          </a:p>
        </p:txBody>
      </p:sp>
    </p:spTree>
    <p:extLst>
      <p:ext uri="{BB962C8B-B14F-4D97-AF65-F5344CB8AC3E}">
        <p14:creationId xmlns:p14="http://schemas.microsoft.com/office/powerpoint/2010/main" val="828790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C9066-649E-0D5F-71CD-28D2DA6BB7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34613D6-7EB5-AE12-6D09-2FC51F90CE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286970C-7DD3-18BE-65FC-DDF8FCF0B6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6725AF-1429-7BCE-1645-A91834DE0F26}"/>
              </a:ext>
            </a:extLst>
          </p:cNvPr>
          <p:cNvSpPr>
            <a:spLocks noGrp="1"/>
          </p:cNvSpPr>
          <p:nvPr>
            <p:ph type="dt" sz="half" idx="10"/>
          </p:nvPr>
        </p:nvSpPr>
        <p:spPr/>
        <p:txBody>
          <a:bodyPr/>
          <a:lstStyle/>
          <a:p>
            <a:fld id="{321ED8CD-24EC-4218-AE03-4001ADB4FE6F}" type="datetimeFigureOut">
              <a:rPr lang="en-GB" smtClean="0"/>
              <a:t>29/08/2022</a:t>
            </a:fld>
            <a:endParaRPr lang="en-GB"/>
          </a:p>
        </p:txBody>
      </p:sp>
      <p:sp>
        <p:nvSpPr>
          <p:cNvPr id="6" name="Footer Placeholder 5">
            <a:extLst>
              <a:ext uri="{FF2B5EF4-FFF2-40B4-BE49-F238E27FC236}">
                <a16:creationId xmlns:a16="http://schemas.microsoft.com/office/drawing/2014/main" id="{2A3C79A1-9EE3-71C7-8D15-6E19253341A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E18AF7A-4A81-6A15-384B-D5FF3C39B9AD}"/>
              </a:ext>
            </a:extLst>
          </p:cNvPr>
          <p:cNvSpPr>
            <a:spLocks noGrp="1"/>
          </p:cNvSpPr>
          <p:nvPr>
            <p:ph type="sldNum" sz="quarter" idx="12"/>
          </p:nvPr>
        </p:nvSpPr>
        <p:spPr/>
        <p:txBody>
          <a:bodyPr/>
          <a:lstStyle/>
          <a:p>
            <a:fld id="{21BEF478-CF90-442C-A333-DCCE59866170}" type="slidenum">
              <a:rPr lang="en-GB" smtClean="0"/>
              <a:t>‹#›</a:t>
            </a:fld>
            <a:endParaRPr lang="en-GB"/>
          </a:p>
        </p:txBody>
      </p:sp>
    </p:spTree>
    <p:extLst>
      <p:ext uri="{BB962C8B-B14F-4D97-AF65-F5344CB8AC3E}">
        <p14:creationId xmlns:p14="http://schemas.microsoft.com/office/powerpoint/2010/main" val="3200385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744995-AE7D-25E8-48AD-387B34BEE4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48A1D07-9C73-B593-8994-3F41946AB3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8EC7F8-8F58-8F78-EB34-CDD49F5635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1ED8CD-24EC-4218-AE03-4001ADB4FE6F}" type="datetimeFigureOut">
              <a:rPr lang="en-GB" smtClean="0"/>
              <a:t>29/08/2022</a:t>
            </a:fld>
            <a:endParaRPr lang="en-GB"/>
          </a:p>
        </p:txBody>
      </p:sp>
      <p:sp>
        <p:nvSpPr>
          <p:cNvPr id="5" name="Footer Placeholder 4">
            <a:extLst>
              <a:ext uri="{FF2B5EF4-FFF2-40B4-BE49-F238E27FC236}">
                <a16:creationId xmlns:a16="http://schemas.microsoft.com/office/drawing/2014/main" id="{C9D3565C-5ABE-E880-22B2-B00191E052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B4DCA19-D77A-6447-84E6-1F5F2F6FDD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BEF478-CF90-442C-A333-DCCE59866170}" type="slidenum">
              <a:rPr lang="en-GB" smtClean="0"/>
              <a:t>‹#›</a:t>
            </a:fld>
            <a:endParaRPr lang="en-GB"/>
          </a:p>
        </p:txBody>
      </p:sp>
    </p:spTree>
    <p:extLst>
      <p:ext uri="{BB962C8B-B14F-4D97-AF65-F5344CB8AC3E}">
        <p14:creationId xmlns:p14="http://schemas.microsoft.com/office/powerpoint/2010/main" val="23649630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1.jp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7.jp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now, outdoor, nature, mountain&#10;&#10;Description automatically generated">
            <a:extLst>
              <a:ext uri="{FF2B5EF4-FFF2-40B4-BE49-F238E27FC236}">
                <a16:creationId xmlns:a16="http://schemas.microsoft.com/office/drawing/2014/main" id="{30137C3F-DFE2-1FC6-55A9-56C427320E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4658"/>
            <a:ext cx="12207479" cy="9931508"/>
          </a:xfrm>
          <a:prstGeom prst="rect">
            <a:avLst/>
          </a:prstGeom>
        </p:spPr>
      </p:pic>
      <p:sp>
        <p:nvSpPr>
          <p:cNvPr id="2" name="Title 1">
            <a:extLst>
              <a:ext uri="{FF2B5EF4-FFF2-40B4-BE49-F238E27FC236}">
                <a16:creationId xmlns:a16="http://schemas.microsoft.com/office/drawing/2014/main" id="{09145B3C-75C6-FBF5-AA75-9918ADF257CD}"/>
              </a:ext>
            </a:extLst>
          </p:cNvPr>
          <p:cNvSpPr>
            <a:spLocks noGrp="1"/>
          </p:cNvSpPr>
          <p:nvPr>
            <p:ph type="ctrTitle"/>
          </p:nvPr>
        </p:nvSpPr>
        <p:spPr>
          <a:xfrm>
            <a:off x="221356" y="4256314"/>
            <a:ext cx="9932293" cy="2459028"/>
          </a:xfrm>
          <a:solidFill>
            <a:schemeClr val="accent6">
              <a:lumMod val="20000"/>
              <a:lumOff val="80000"/>
            </a:schemeClr>
          </a:solidFill>
        </p:spPr>
        <p:txBody>
          <a:bodyPr>
            <a:normAutofit fontScale="90000"/>
          </a:bodyPr>
          <a:lstStyle/>
          <a:p>
            <a:pPr>
              <a:spcBef>
                <a:spcPts val="600"/>
              </a:spcBef>
            </a:pPr>
            <a:r>
              <a:rPr lang="en-GB" sz="4400" dirty="0"/>
              <a:t>Hazardous substances in the Arctic – where do they come from and the role of Arctic in international processes</a:t>
            </a:r>
            <a:br>
              <a:rPr lang="en-GB" sz="4400" dirty="0"/>
            </a:br>
            <a:r>
              <a:rPr lang="en-GB" sz="2400" b="1" u="sng" dirty="0"/>
              <a:t>Heli Routti</a:t>
            </a:r>
            <a:br>
              <a:rPr lang="en-GB" sz="2400" b="1" u="sng" dirty="0"/>
            </a:br>
            <a:r>
              <a:rPr lang="en-GB" sz="2400" dirty="0"/>
              <a:t>Senior researcher</a:t>
            </a:r>
            <a:endParaRPr lang="en-GB" sz="4400" dirty="0"/>
          </a:p>
        </p:txBody>
      </p:sp>
      <p:pic>
        <p:nvPicPr>
          <p:cNvPr id="4" name="Picture 3" descr="A picture containing building, window&#10;&#10;Description automatically generated">
            <a:extLst>
              <a:ext uri="{FF2B5EF4-FFF2-40B4-BE49-F238E27FC236}">
                <a16:creationId xmlns:a16="http://schemas.microsoft.com/office/drawing/2014/main" id="{0A3EF20C-7A1E-7C47-6037-907986D408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021" y="5747935"/>
            <a:ext cx="966679" cy="896077"/>
          </a:xfrm>
          <a:prstGeom prst="rect">
            <a:avLst/>
          </a:prstGeom>
        </p:spPr>
      </p:pic>
    </p:spTree>
    <p:extLst>
      <p:ext uri="{BB962C8B-B14F-4D97-AF65-F5344CB8AC3E}">
        <p14:creationId xmlns:p14="http://schemas.microsoft.com/office/powerpoint/2010/main" val="30905070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0400" y="538480"/>
            <a:ext cx="7383047" cy="1323439"/>
          </a:xfrm>
          <a:prstGeom prst="rect">
            <a:avLst/>
          </a:prstGeom>
          <a:noFill/>
        </p:spPr>
        <p:txBody>
          <a:bodyPr wrap="none" rtlCol="0">
            <a:spAutoFit/>
          </a:bodyPr>
          <a:lstStyle/>
          <a:p>
            <a:r>
              <a:rPr lang="en-GB" sz="4000" b="1" dirty="0">
                <a:latin typeface="+mj-lt"/>
              </a:rPr>
              <a:t>Persistent Organic Pollutants (</a:t>
            </a:r>
            <a:r>
              <a:rPr lang="en-GB" sz="4000" b="1" dirty="0" err="1">
                <a:latin typeface="+mj-lt"/>
              </a:rPr>
              <a:t>POPs</a:t>
            </a:r>
            <a:r>
              <a:rPr lang="en-GB" sz="4000" b="1" dirty="0">
                <a:latin typeface="+mj-lt"/>
              </a:rPr>
              <a:t>)</a:t>
            </a:r>
          </a:p>
          <a:p>
            <a:r>
              <a:rPr lang="en-GB" sz="4000" b="1" dirty="0">
                <a:latin typeface="+mj-lt"/>
              </a:rPr>
              <a:t>Mercury (Hg) </a:t>
            </a:r>
          </a:p>
        </p:txBody>
      </p:sp>
      <p:pic>
        <p:nvPicPr>
          <p:cNvPr id="8" name="Picture 7"/>
          <p:cNvPicPr>
            <a:picLocks noChangeAspect="1"/>
          </p:cNvPicPr>
          <p:nvPr/>
        </p:nvPicPr>
        <p:blipFill>
          <a:blip r:embed="rId3" cstate="print"/>
          <a:stretch>
            <a:fillRect/>
          </a:stretch>
        </p:blipFill>
        <p:spPr>
          <a:xfrm>
            <a:off x="301704" y="2807408"/>
            <a:ext cx="4368267" cy="2783731"/>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476" b="1"/>
          <a:stretch/>
        </p:blipFill>
        <p:spPr>
          <a:xfrm>
            <a:off x="5395635" y="2819400"/>
            <a:ext cx="3980650" cy="2771739"/>
          </a:xfrm>
          <a:prstGeom prst="rect">
            <a:avLst/>
          </a:prstGeom>
        </p:spPr>
      </p:pic>
      <p:pic>
        <p:nvPicPr>
          <p:cNvPr id="10" name="Picture 9"/>
          <p:cNvPicPr>
            <a:picLocks noChangeAspect="1"/>
          </p:cNvPicPr>
          <p:nvPr/>
        </p:nvPicPr>
        <p:blipFill>
          <a:blip r:embed="rId5"/>
          <a:stretch>
            <a:fillRect/>
          </a:stretch>
        </p:blipFill>
        <p:spPr>
          <a:xfrm>
            <a:off x="10189030" y="2904914"/>
            <a:ext cx="1854108" cy="2286133"/>
          </a:xfrm>
          <a:prstGeom prst="rect">
            <a:avLst/>
          </a:prstGeom>
        </p:spPr>
      </p:pic>
    </p:spTree>
    <p:extLst>
      <p:ext uri="{BB962C8B-B14F-4D97-AF65-F5344CB8AC3E}">
        <p14:creationId xmlns:p14="http://schemas.microsoft.com/office/powerpoint/2010/main" val="18421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F6B51-36E5-6DE2-F39B-E7612EDA0361}"/>
              </a:ext>
            </a:extLst>
          </p:cNvPr>
          <p:cNvSpPr>
            <a:spLocks noGrp="1"/>
          </p:cNvSpPr>
          <p:nvPr>
            <p:ph type="title"/>
          </p:nvPr>
        </p:nvSpPr>
        <p:spPr/>
        <p:txBody>
          <a:bodyPr>
            <a:normAutofit/>
          </a:bodyPr>
          <a:lstStyle/>
          <a:p>
            <a:r>
              <a:rPr lang="en-GB" dirty="0"/>
              <a:t>Minamata Convention on Mercury</a:t>
            </a:r>
            <a:br>
              <a:rPr lang="en-GB" dirty="0"/>
            </a:br>
            <a:endParaRPr lang="en-GB" dirty="0"/>
          </a:p>
        </p:txBody>
      </p:sp>
      <p:sp>
        <p:nvSpPr>
          <p:cNvPr id="4" name="TextBox 3">
            <a:extLst>
              <a:ext uri="{FF2B5EF4-FFF2-40B4-BE49-F238E27FC236}">
                <a16:creationId xmlns:a16="http://schemas.microsoft.com/office/drawing/2014/main" id="{5C3E52BE-39E0-4F7C-470A-230A0E15CB7D}"/>
              </a:ext>
            </a:extLst>
          </p:cNvPr>
          <p:cNvSpPr txBox="1"/>
          <p:nvPr/>
        </p:nvSpPr>
        <p:spPr>
          <a:xfrm>
            <a:off x="705338" y="1601597"/>
            <a:ext cx="9548446" cy="2585323"/>
          </a:xfrm>
          <a:prstGeom prst="rect">
            <a:avLst/>
          </a:prstGeom>
          <a:noFill/>
        </p:spPr>
        <p:txBody>
          <a:bodyPr wrap="square">
            <a:spAutoFit/>
          </a:bodyPr>
          <a:lstStyle/>
          <a:p>
            <a:r>
              <a:rPr lang="en-GB" b="1" dirty="0"/>
              <a:t>A global treaty to protect human health and the environment from the adverse effects of mercury</a:t>
            </a:r>
          </a:p>
          <a:p>
            <a:endParaRPr lang="en-GB" dirty="0"/>
          </a:p>
          <a:p>
            <a:r>
              <a:rPr lang="en-GB" dirty="0"/>
              <a:t>It includes </a:t>
            </a:r>
          </a:p>
          <a:p>
            <a:pPr marL="742950" lvl="1" indent="-285750">
              <a:buFont typeface="Arial" panose="020B0604020202020204" pitchFamily="34" charset="0"/>
              <a:buChar char="•"/>
            </a:pPr>
            <a:r>
              <a:rPr lang="en-GB" dirty="0"/>
              <a:t>A ban on new mercury mines, the phase-out of existing ones</a:t>
            </a:r>
          </a:p>
          <a:p>
            <a:pPr marL="742950" lvl="1" indent="-285750">
              <a:buFont typeface="Arial" panose="020B0604020202020204" pitchFamily="34" charset="0"/>
              <a:buChar char="•"/>
            </a:pPr>
            <a:r>
              <a:rPr lang="en-GB" dirty="0"/>
              <a:t>The phase-out and phase-down of mercury use in a number of products and processes</a:t>
            </a:r>
          </a:p>
          <a:p>
            <a:pPr marL="742950" lvl="1" indent="-285750">
              <a:buFont typeface="Arial" panose="020B0604020202020204" pitchFamily="34" charset="0"/>
              <a:buChar char="•"/>
            </a:pPr>
            <a:r>
              <a:rPr lang="en-GB" dirty="0"/>
              <a:t>Control measures on emissions to air and on releases to land and water</a:t>
            </a:r>
          </a:p>
          <a:p>
            <a:pPr marL="742950" lvl="1" indent="-285750">
              <a:buFont typeface="Arial" panose="020B0604020202020204" pitchFamily="34" charset="0"/>
              <a:buChar char="•"/>
            </a:pPr>
            <a:r>
              <a:rPr lang="en-GB" dirty="0"/>
              <a:t>The regulation of the informal sector of artisanal and small-scale gold mining. </a:t>
            </a:r>
          </a:p>
          <a:p>
            <a:endParaRPr lang="en-GB" dirty="0"/>
          </a:p>
          <a:p>
            <a:r>
              <a:rPr lang="en-GB" b="1" dirty="0"/>
              <a:t>Adopted in 2013, entered into force in 2017</a:t>
            </a:r>
          </a:p>
        </p:txBody>
      </p:sp>
      <p:pic>
        <p:nvPicPr>
          <p:cNvPr id="6" name="Picture 5" descr="A picture containing text, clipart&#10;&#10;Description automatically generated">
            <a:extLst>
              <a:ext uri="{FF2B5EF4-FFF2-40B4-BE49-F238E27FC236}">
                <a16:creationId xmlns:a16="http://schemas.microsoft.com/office/drawing/2014/main" id="{5DC1C2BA-94EA-A859-2C09-B07C98D061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6404" y="4169163"/>
            <a:ext cx="5657100" cy="1542291"/>
          </a:xfrm>
          <a:prstGeom prst="rect">
            <a:avLst/>
          </a:prstGeom>
        </p:spPr>
      </p:pic>
    </p:spTree>
    <p:extLst>
      <p:ext uri="{BB962C8B-B14F-4D97-AF65-F5344CB8AC3E}">
        <p14:creationId xmlns:p14="http://schemas.microsoft.com/office/powerpoint/2010/main" val="8474571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950245" y="1646935"/>
            <a:ext cx="2303742" cy="1494542"/>
          </a:xfrm>
          <a:prstGeom prst="rect">
            <a:avLst/>
          </a:prstGeom>
        </p:spPr>
      </p:pic>
      <p:sp>
        <p:nvSpPr>
          <p:cNvPr id="3" name="Rectangle 2"/>
          <p:cNvSpPr/>
          <p:nvPr/>
        </p:nvSpPr>
        <p:spPr>
          <a:xfrm>
            <a:off x="751840" y="1584045"/>
            <a:ext cx="6096000" cy="4524315"/>
          </a:xfrm>
          <a:prstGeom prst="rect">
            <a:avLst/>
          </a:prstGeom>
        </p:spPr>
        <p:txBody>
          <a:bodyPr wrap="square">
            <a:spAutoFit/>
          </a:bodyPr>
          <a:lstStyle/>
          <a:p>
            <a:r>
              <a:rPr lang="en-GB" b="1" dirty="0"/>
              <a:t>Global treaty to protect human health and the environment from chemicals that</a:t>
            </a:r>
          </a:p>
          <a:p>
            <a:pPr marL="742950" lvl="1" indent="-285750">
              <a:buFontTx/>
              <a:buChar char="-"/>
            </a:pPr>
            <a:r>
              <a:rPr lang="en-GB" dirty="0"/>
              <a:t>persistent</a:t>
            </a:r>
          </a:p>
          <a:p>
            <a:pPr marL="742950" lvl="1" indent="-285750">
              <a:buFontTx/>
              <a:buChar char="-"/>
            </a:pPr>
            <a:r>
              <a:rPr lang="en-GB" dirty="0"/>
              <a:t>long-range transport</a:t>
            </a:r>
          </a:p>
          <a:p>
            <a:pPr marL="742950" lvl="1" indent="-285750">
              <a:buFontTx/>
              <a:buChar char="-"/>
            </a:pPr>
            <a:r>
              <a:rPr lang="en-GB" dirty="0" err="1"/>
              <a:t>bioaccumulate</a:t>
            </a:r>
            <a:r>
              <a:rPr lang="en-GB" dirty="0"/>
              <a:t>, </a:t>
            </a:r>
            <a:r>
              <a:rPr lang="en-GB" dirty="0" err="1"/>
              <a:t>biomagnify</a:t>
            </a:r>
            <a:endParaRPr lang="en-GB" dirty="0"/>
          </a:p>
          <a:p>
            <a:pPr marL="742950" lvl="1" indent="-285750">
              <a:buFontTx/>
              <a:buChar char="-"/>
            </a:pPr>
            <a:r>
              <a:rPr lang="en-GB" dirty="0"/>
              <a:t>have harmful impacts on human health or on the environment</a:t>
            </a:r>
          </a:p>
          <a:p>
            <a:endParaRPr lang="en-GB" b="1" dirty="0"/>
          </a:p>
          <a:p>
            <a:r>
              <a:rPr lang="en-GB" b="1" dirty="0"/>
              <a:t>Entered into force 2004</a:t>
            </a:r>
          </a:p>
          <a:p>
            <a:pPr marL="742950" lvl="1" indent="-285750">
              <a:buFontTx/>
              <a:buChar char="-"/>
            </a:pPr>
            <a:r>
              <a:rPr lang="en-GB" dirty="0"/>
              <a:t>PCBs, several chlorinated pesticides, dioxins</a:t>
            </a:r>
          </a:p>
          <a:p>
            <a:pPr marL="742950" lvl="1" indent="-285750">
              <a:buFontTx/>
              <a:buChar char="-"/>
            </a:pPr>
            <a:endParaRPr lang="en-GB" dirty="0"/>
          </a:p>
          <a:p>
            <a:r>
              <a:rPr lang="en-GB" b="1" dirty="0"/>
              <a:t>Several compounds added later</a:t>
            </a:r>
          </a:p>
          <a:p>
            <a:endParaRPr lang="en-GB" b="1" dirty="0"/>
          </a:p>
          <a:p>
            <a:r>
              <a:rPr lang="en-GB" b="1" u="sng" dirty="0"/>
              <a:t>Currently </a:t>
            </a:r>
            <a:r>
              <a:rPr lang="en-GB" b="1" dirty="0"/>
              <a:t>35 (groups of) compounds banned or restricted</a:t>
            </a:r>
          </a:p>
          <a:p>
            <a:endParaRPr lang="en-GB" dirty="0"/>
          </a:p>
          <a:p>
            <a:pPr lvl="1"/>
            <a:endParaRPr lang="en-GB" b="1" dirty="0"/>
          </a:p>
        </p:txBody>
      </p:sp>
      <p:sp>
        <p:nvSpPr>
          <p:cNvPr id="4" name="TextBox 3"/>
          <p:cNvSpPr txBox="1"/>
          <p:nvPr/>
        </p:nvSpPr>
        <p:spPr>
          <a:xfrm>
            <a:off x="348343" y="516709"/>
            <a:ext cx="11223650" cy="646331"/>
          </a:xfrm>
          <a:prstGeom prst="rect">
            <a:avLst/>
          </a:prstGeom>
          <a:noFill/>
        </p:spPr>
        <p:txBody>
          <a:bodyPr wrap="none" rtlCol="0">
            <a:spAutoFit/>
          </a:bodyPr>
          <a:lstStyle/>
          <a:p>
            <a:r>
              <a:rPr lang="en-GB" sz="3600" dirty="0">
                <a:latin typeface="+mj-lt"/>
              </a:rPr>
              <a:t>The Stockholm Convention on Persistent Organic Pollutants </a:t>
            </a:r>
          </a:p>
        </p:txBody>
      </p:sp>
    </p:spTree>
    <p:extLst>
      <p:ext uri="{BB962C8B-B14F-4D97-AF65-F5344CB8AC3E}">
        <p14:creationId xmlns:p14="http://schemas.microsoft.com/office/powerpoint/2010/main" val="1526407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4B23E-8DF2-2B41-C2B2-5F76E50B7C90}"/>
              </a:ext>
            </a:extLst>
          </p:cNvPr>
          <p:cNvSpPr>
            <a:spLocks noGrp="1"/>
          </p:cNvSpPr>
          <p:nvPr>
            <p:ph type="title"/>
          </p:nvPr>
        </p:nvSpPr>
        <p:spPr>
          <a:xfrm>
            <a:off x="759341" y="365125"/>
            <a:ext cx="10515600" cy="1325563"/>
          </a:xfrm>
        </p:spPr>
        <p:txBody>
          <a:bodyPr/>
          <a:lstStyle/>
          <a:p>
            <a:r>
              <a:rPr lang="en-GB" dirty="0"/>
              <a:t>The role of Arctic studies in forming of the Conventions</a:t>
            </a:r>
          </a:p>
        </p:txBody>
      </p:sp>
      <p:sp>
        <p:nvSpPr>
          <p:cNvPr id="4" name="TextBox 3">
            <a:extLst>
              <a:ext uri="{FF2B5EF4-FFF2-40B4-BE49-F238E27FC236}">
                <a16:creationId xmlns:a16="http://schemas.microsoft.com/office/drawing/2014/main" id="{82FC0463-5D51-B070-AB77-C21AA6C38BA6}"/>
              </a:ext>
            </a:extLst>
          </p:cNvPr>
          <p:cNvSpPr txBox="1"/>
          <p:nvPr/>
        </p:nvSpPr>
        <p:spPr>
          <a:xfrm>
            <a:off x="2404479" y="1690688"/>
            <a:ext cx="8870462" cy="1692771"/>
          </a:xfrm>
          <a:prstGeom prst="rect">
            <a:avLst/>
          </a:prstGeom>
          <a:solidFill>
            <a:schemeClr val="accent4">
              <a:lumMod val="40000"/>
              <a:lumOff val="60000"/>
            </a:schemeClr>
          </a:solidFill>
        </p:spPr>
        <p:txBody>
          <a:bodyPr wrap="square">
            <a:spAutoFit/>
          </a:bodyPr>
          <a:lstStyle/>
          <a:p>
            <a:r>
              <a:rPr lang="en-GB" dirty="0"/>
              <a:t>“</a:t>
            </a:r>
            <a:r>
              <a:rPr lang="en-GB" i="1" dirty="0"/>
              <a:t>The initiative on the Minamata Convention was </a:t>
            </a:r>
            <a:r>
              <a:rPr lang="en-GB" b="1" i="1" dirty="0"/>
              <a:t>mainly driven by research showing negative effects on human health and the environment in the Arctic</a:t>
            </a:r>
            <a:r>
              <a:rPr lang="en-GB" i="1" dirty="0"/>
              <a:t>. </a:t>
            </a:r>
            <a:r>
              <a:rPr lang="en-GB" dirty="0"/>
              <a:t>“</a:t>
            </a:r>
          </a:p>
          <a:p>
            <a:endParaRPr lang="en-GB" dirty="0"/>
          </a:p>
          <a:p>
            <a:r>
              <a:rPr lang="en-GB" dirty="0"/>
              <a:t>“</a:t>
            </a:r>
            <a:r>
              <a:rPr lang="en-GB" b="1" i="1" dirty="0"/>
              <a:t>The Arctic Council, through </a:t>
            </a:r>
            <a:r>
              <a:rPr lang="en-GB" b="1" i="1" dirty="0" err="1"/>
              <a:t>AMAP</a:t>
            </a:r>
            <a:r>
              <a:rPr lang="en-GB" b="1" i="1" dirty="0"/>
              <a:t>, has been a crucial supplier, knowledge provider and broker </a:t>
            </a:r>
            <a:r>
              <a:rPr lang="en-GB" i="1" dirty="0"/>
              <a:t>in the establishment of the Minamata Convention</a:t>
            </a:r>
            <a:r>
              <a:rPr lang="en-GB" dirty="0"/>
              <a:t>. “</a:t>
            </a:r>
          </a:p>
          <a:p>
            <a:r>
              <a:rPr lang="en-GB" sz="1400" dirty="0" err="1"/>
              <a:t>Platjouw</a:t>
            </a:r>
            <a:r>
              <a:rPr lang="en-GB" sz="1400" dirty="0"/>
              <a:t> et al. 2018 Arctic Review on Law and Politics</a:t>
            </a:r>
          </a:p>
        </p:txBody>
      </p:sp>
      <p:sp>
        <p:nvSpPr>
          <p:cNvPr id="6" name="TextBox 5">
            <a:extLst>
              <a:ext uri="{FF2B5EF4-FFF2-40B4-BE49-F238E27FC236}">
                <a16:creationId xmlns:a16="http://schemas.microsoft.com/office/drawing/2014/main" id="{3F9D84BE-8BE1-DCD0-7438-3B747ADBD738}"/>
              </a:ext>
            </a:extLst>
          </p:cNvPr>
          <p:cNvSpPr txBox="1"/>
          <p:nvPr/>
        </p:nvSpPr>
        <p:spPr>
          <a:xfrm>
            <a:off x="2404479" y="5064866"/>
            <a:ext cx="8776676" cy="1631216"/>
          </a:xfrm>
          <a:prstGeom prst="rect">
            <a:avLst/>
          </a:prstGeom>
          <a:solidFill>
            <a:schemeClr val="accent2">
              <a:lumMod val="40000"/>
              <a:lumOff val="60000"/>
            </a:schemeClr>
          </a:solidFill>
        </p:spPr>
        <p:txBody>
          <a:bodyPr wrap="square">
            <a:spAutoFit/>
          </a:bodyPr>
          <a:lstStyle/>
          <a:p>
            <a:r>
              <a:rPr lang="en-GB" dirty="0"/>
              <a:t>“</a:t>
            </a:r>
            <a:r>
              <a:rPr lang="en-GB" i="1" dirty="0"/>
              <a:t>Orchestrating the interplay between scientists and policy makers, the working group </a:t>
            </a:r>
            <a:r>
              <a:rPr lang="en-GB" b="1" dirty="0"/>
              <a:t>[</a:t>
            </a:r>
            <a:r>
              <a:rPr lang="en-GB" b="1" dirty="0" err="1"/>
              <a:t>AMAP</a:t>
            </a:r>
            <a:r>
              <a:rPr lang="en-GB" b="1" dirty="0"/>
              <a:t>]</a:t>
            </a:r>
            <a:r>
              <a:rPr lang="en-GB" b="1" i="1" dirty="0"/>
              <a:t> has put multiple stressors on the political agenda internationally</a:t>
            </a:r>
            <a:r>
              <a:rPr lang="en-GB" i="1" dirty="0"/>
              <a:t>.</a:t>
            </a:r>
            <a:r>
              <a:rPr lang="en-GB" dirty="0"/>
              <a:t>” </a:t>
            </a:r>
          </a:p>
          <a:p>
            <a:r>
              <a:rPr lang="en-GB" sz="1400" dirty="0" err="1"/>
              <a:t>Steindal</a:t>
            </a:r>
            <a:r>
              <a:rPr lang="en-GB" sz="1400" dirty="0"/>
              <a:t> et al. 2021 Arctic Review on Law and Politics</a:t>
            </a:r>
          </a:p>
          <a:p>
            <a:endParaRPr lang="en-GB" sz="1400" dirty="0"/>
          </a:p>
          <a:p>
            <a:r>
              <a:rPr lang="en-GB" sz="1600" dirty="0">
                <a:sym typeface="Wingdings" panose="05000000000000000000" pitchFamily="2" charset="2"/>
              </a:rPr>
              <a:t> 2015: </a:t>
            </a:r>
            <a:r>
              <a:rPr lang="en-GB" dirty="0"/>
              <a:t>POPRC-9/8: Guidance on how to assess the possible impact of climate change on the work of the Persistent Organic Pollutants Review Committee</a:t>
            </a:r>
            <a:endParaRPr lang="en-GB" sz="1400" dirty="0"/>
          </a:p>
        </p:txBody>
      </p:sp>
      <p:sp>
        <p:nvSpPr>
          <p:cNvPr id="8" name="TextBox 7">
            <a:extLst>
              <a:ext uri="{FF2B5EF4-FFF2-40B4-BE49-F238E27FC236}">
                <a16:creationId xmlns:a16="http://schemas.microsoft.com/office/drawing/2014/main" id="{0EA9F481-CACA-74A3-9CE9-3AF6E6C6B96D}"/>
              </a:ext>
            </a:extLst>
          </p:cNvPr>
          <p:cNvSpPr txBox="1"/>
          <p:nvPr/>
        </p:nvSpPr>
        <p:spPr>
          <a:xfrm>
            <a:off x="2404479" y="3903179"/>
            <a:ext cx="8870462" cy="861774"/>
          </a:xfrm>
          <a:prstGeom prst="rect">
            <a:avLst/>
          </a:prstGeom>
          <a:solidFill>
            <a:schemeClr val="accent2">
              <a:lumMod val="40000"/>
              <a:lumOff val="60000"/>
            </a:schemeClr>
          </a:solidFill>
        </p:spPr>
        <p:txBody>
          <a:bodyPr wrap="square">
            <a:spAutoFit/>
          </a:bodyPr>
          <a:lstStyle/>
          <a:p>
            <a:r>
              <a:rPr lang="en-GB" dirty="0"/>
              <a:t>“</a:t>
            </a:r>
            <a:r>
              <a:rPr lang="en-GB" b="1" i="1" dirty="0"/>
              <a:t>Arctic studies have played an important role in creating both awareness of these contaminants and providing scientific input</a:t>
            </a:r>
            <a:r>
              <a:rPr lang="en-GB" dirty="0"/>
              <a:t>.”</a:t>
            </a:r>
          </a:p>
          <a:p>
            <a:r>
              <a:rPr lang="en-GB" sz="1400" dirty="0" err="1"/>
              <a:t>Rottem</a:t>
            </a:r>
            <a:r>
              <a:rPr lang="en-GB" sz="1400" dirty="0"/>
              <a:t>, 2017 Arctic Review on Law and Politics</a:t>
            </a:r>
            <a:endParaRPr lang="en-GB" dirty="0"/>
          </a:p>
        </p:txBody>
      </p:sp>
      <p:pic>
        <p:nvPicPr>
          <p:cNvPr id="9" name="Picture 8" descr="A picture containing text, clipart&#10;&#10;Description automatically generated">
            <a:extLst>
              <a:ext uri="{FF2B5EF4-FFF2-40B4-BE49-F238E27FC236}">
                <a16:creationId xmlns:a16="http://schemas.microsoft.com/office/drawing/2014/main" id="{A71AF64C-3E7A-9209-7C39-BD066D1921FB}"/>
              </a:ext>
            </a:extLst>
          </p:cNvPr>
          <p:cNvPicPr>
            <a:picLocks noChangeAspect="1"/>
          </p:cNvPicPr>
          <p:nvPr/>
        </p:nvPicPr>
        <p:blipFill rotWithShape="1">
          <a:blip r:embed="rId2">
            <a:extLst>
              <a:ext uri="{28A0092B-C50C-407E-A947-70E740481C1C}">
                <a14:useLocalDpi xmlns:a14="http://schemas.microsoft.com/office/drawing/2010/main" val="0"/>
              </a:ext>
            </a:extLst>
          </a:blip>
          <a:srcRect l="41990"/>
          <a:stretch/>
        </p:blipFill>
        <p:spPr>
          <a:xfrm>
            <a:off x="358218" y="2245832"/>
            <a:ext cx="1828801" cy="859481"/>
          </a:xfrm>
          <a:prstGeom prst="rect">
            <a:avLst/>
          </a:prstGeom>
        </p:spPr>
      </p:pic>
      <p:pic>
        <p:nvPicPr>
          <p:cNvPr id="13" name="Picture 12" descr="Logo, company name&#10;&#10;Description automatically generated">
            <a:extLst>
              <a:ext uri="{FF2B5EF4-FFF2-40B4-BE49-F238E27FC236}">
                <a16:creationId xmlns:a16="http://schemas.microsoft.com/office/drawing/2014/main" id="{EA85A21A-A816-D6EE-6BC6-0799002EDD6A}"/>
              </a:ext>
            </a:extLst>
          </p:cNvPr>
          <p:cNvPicPr>
            <a:picLocks noChangeAspect="1"/>
          </p:cNvPicPr>
          <p:nvPr/>
        </p:nvPicPr>
        <p:blipFill rotWithShape="1">
          <a:blip r:embed="rId3">
            <a:extLst>
              <a:ext uri="{28A0092B-C50C-407E-A947-70E740481C1C}">
                <a14:useLocalDpi xmlns:a14="http://schemas.microsoft.com/office/drawing/2010/main" val="0"/>
              </a:ext>
            </a:extLst>
          </a:blip>
          <a:srcRect l="17126" r="16626"/>
          <a:stretch/>
        </p:blipFill>
        <p:spPr>
          <a:xfrm>
            <a:off x="265420" y="3912773"/>
            <a:ext cx="1921599" cy="773494"/>
          </a:xfrm>
          <a:prstGeom prst="rect">
            <a:avLst/>
          </a:prstGeom>
        </p:spPr>
      </p:pic>
      <p:pic>
        <p:nvPicPr>
          <p:cNvPr id="14" name="Picture 13" descr="Logo, company name&#10;&#10;Description automatically generated">
            <a:extLst>
              <a:ext uri="{FF2B5EF4-FFF2-40B4-BE49-F238E27FC236}">
                <a16:creationId xmlns:a16="http://schemas.microsoft.com/office/drawing/2014/main" id="{3934C262-2360-0CB7-67BE-80B54509BF0C}"/>
              </a:ext>
            </a:extLst>
          </p:cNvPr>
          <p:cNvPicPr>
            <a:picLocks noChangeAspect="1"/>
          </p:cNvPicPr>
          <p:nvPr/>
        </p:nvPicPr>
        <p:blipFill rotWithShape="1">
          <a:blip r:embed="rId3">
            <a:extLst>
              <a:ext uri="{28A0092B-C50C-407E-A947-70E740481C1C}">
                <a14:useLocalDpi xmlns:a14="http://schemas.microsoft.com/office/drawing/2010/main" val="0"/>
              </a:ext>
            </a:extLst>
          </a:blip>
          <a:srcRect l="17126" r="16626"/>
          <a:stretch/>
        </p:blipFill>
        <p:spPr>
          <a:xfrm>
            <a:off x="358218" y="5493727"/>
            <a:ext cx="1921599" cy="773494"/>
          </a:xfrm>
          <a:prstGeom prst="rect">
            <a:avLst/>
          </a:prstGeom>
        </p:spPr>
      </p:pic>
    </p:spTree>
    <p:extLst>
      <p:ext uri="{BB962C8B-B14F-4D97-AF65-F5344CB8AC3E}">
        <p14:creationId xmlns:p14="http://schemas.microsoft.com/office/powerpoint/2010/main" val="1127003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C11DCD-4DD9-4B28-6B48-EB482F6CE6E9}"/>
              </a:ext>
            </a:extLst>
          </p:cNvPr>
          <p:cNvPicPr>
            <a:picLocks noChangeAspect="1"/>
          </p:cNvPicPr>
          <p:nvPr/>
        </p:nvPicPr>
        <p:blipFill rotWithShape="1">
          <a:blip r:embed="rId2"/>
          <a:srcRect b="61587"/>
          <a:stretch/>
        </p:blipFill>
        <p:spPr>
          <a:xfrm>
            <a:off x="57090" y="1926772"/>
            <a:ext cx="12077820" cy="3809999"/>
          </a:xfrm>
          <a:prstGeom prst="rect">
            <a:avLst/>
          </a:prstGeom>
        </p:spPr>
      </p:pic>
      <p:sp>
        <p:nvSpPr>
          <p:cNvPr id="4" name="TextBox 3">
            <a:extLst>
              <a:ext uri="{FF2B5EF4-FFF2-40B4-BE49-F238E27FC236}">
                <a16:creationId xmlns:a16="http://schemas.microsoft.com/office/drawing/2014/main" id="{86563693-B532-6AAB-233C-8364EDCEDE5B}"/>
              </a:ext>
            </a:extLst>
          </p:cNvPr>
          <p:cNvSpPr txBox="1"/>
          <p:nvPr/>
        </p:nvSpPr>
        <p:spPr>
          <a:xfrm>
            <a:off x="1143000" y="6357649"/>
            <a:ext cx="6096000" cy="276999"/>
          </a:xfrm>
          <a:prstGeom prst="rect">
            <a:avLst/>
          </a:prstGeom>
          <a:noFill/>
        </p:spPr>
        <p:txBody>
          <a:bodyPr wrap="square">
            <a:spAutoFit/>
          </a:bodyPr>
          <a:lstStyle/>
          <a:p>
            <a:r>
              <a:rPr lang="en-GB" sz="1200" i="1" dirty="0"/>
              <a:t>Wang et al. 2022 Environ. Sci. Technol.</a:t>
            </a:r>
            <a:endParaRPr lang="en-GB" sz="1200" dirty="0"/>
          </a:p>
        </p:txBody>
      </p:sp>
      <p:sp>
        <p:nvSpPr>
          <p:cNvPr id="3" name="Title 2">
            <a:extLst>
              <a:ext uri="{FF2B5EF4-FFF2-40B4-BE49-F238E27FC236}">
                <a16:creationId xmlns:a16="http://schemas.microsoft.com/office/drawing/2014/main" id="{BB2EFD5D-0083-8AB7-7863-3EA34897CC7C}"/>
              </a:ext>
            </a:extLst>
          </p:cNvPr>
          <p:cNvSpPr>
            <a:spLocks noGrp="1"/>
          </p:cNvSpPr>
          <p:nvPr>
            <p:ph type="title"/>
          </p:nvPr>
        </p:nvSpPr>
        <p:spPr/>
        <p:txBody>
          <a:bodyPr/>
          <a:lstStyle/>
          <a:p>
            <a:r>
              <a:rPr lang="en-GB" dirty="0"/>
              <a:t>Workflow under the Stockholm Convention</a:t>
            </a:r>
          </a:p>
        </p:txBody>
      </p:sp>
      <p:sp>
        <p:nvSpPr>
          <p:cNvPr id="5" name="Rectangle 4">
            <a:extLst>
              <a:ext uri="{FF2B5EF4-FFF2-40B4-BE49-F238E27FC236}">
                <a16:creationId xmlns:a16="http://schemas.microsoft.com/office/drawing/2014/main" id="{528921B1-E7F6-4778-F0F9-1BA48406252C}"/>
              </a:ext>
            </a:extLst>
          </p:cNvPr>
          <p:cNvSpPr/>
          <p:nvPr/>
        </p:nvSpPr>
        <p:spPr>
          <a:xfrm>
            <a:off x="466725" y="3838575"/>
            <a:ext cx="1333500" cy="990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8B1EA31C-FF55-89C4-3755-18D80EB27576}"/>
              </a:ext>
            </a:extLst>
          </p:cNvPr>
          <p:cNvSpPr/>
          <p:nvPr/>
        </p:nvSpPr>
        <p:spPr>
          <a:xfrm>
            <a:off x="2002447" y="3831770"/>
            <a:ext cx="2155337" cy="10762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32BF6D0-D1C0-741D-66FF-E67688140F10}"/>
              </a:ext>
            </a:extLst>
          </p:cNvPr>
          <p:cNvSpPr/>
          <p:nvPr/>
        </p:nvSpPr>
        <p:spPr>
          <a:xfrm>
            <a:off x="9198463" y="3831770"/>
            <a:ext cx="2673106" cy="3729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3797FB5D-CD3D-2D7B-D568-A88F9B7BC5ED}"/>
              </a:ext>
            </a:extLst>
          </p:cNvPr>
          <p:cNvCxnSpPr/>
          <p:nvPr/>
        </p:nvCxnSpPr>
        <p:spPr>
          <a:xfrm>
            <a:off x="679938" y="2102338"/>
            <a:ext cx="992554"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CC42437-A3A8-F4E8-081E-66E8C5F88DDC}"/>
              </a:ext>
            </a:extLst>
          </p:cNvPr>
          <p:cNvCxnSpPr>
            <a:cxnSpLocks/>
          </p:cNvCxnSpPr>
          <p:nvPr/>
        </p:nvCxnSpPr>
        <p:spPr>
          <a:xfrm>
            <a:off x="9999784" y="2102338"/>
            <a:ext cx="1129324"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C5C2F10-1B6D-B8D6-909E-3A0C1C37321C}"/>
              </a:ext>
            </a:extLst>
          </p:cNvPr>
          <p:cNvCxnSpPr>
            <a:cxnSpLocks/>
          </p:cNvCxnSpPr>
          <p:nvPr/>
        </p:nvCxnSpPr>
        <p:spPr>
          <a:xfrm>
            <a:off x="2540000" y="2102338"/>
            <a:ext cx="1250462"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21DF1E20-FC23-1F1B-A875-4CA9D40040FE}"/>
              </a:ext>
            </a:extLst>
          </p:cNvPr>
          <p:cNvSpPr/>
          <p:nvPr/>
        </p:nvSpPr>
        <p:spPr>
          <a:xfrm>
            <a:off x="320431" y="3744701"/>
            <a:ext cx="1479794" cy="11633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75297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424746" y="2300078"/>
            <a:ext cx="3015414" cy="1956236"/>
          </a:xfrm>
          <a:prstGeom prst="rect">
            <a:avLst/>
          </a:prstGeom>
        </p:spPr>
      </p:pic>
      <p:sp>
        <p:nvSpPr>
          <p:cNvPr id="3" name="Rectangle 2"/>
          <p:cNvSpPr/>
          <p:nvPr/>
        </p:nvSpPr>
        <p:spPr>
          <a:xfrm>
            <a:off x="751840" y="1584045"/>
            <a:ext cx="6096000" cy="3416320"/>
          </a:xfrm>
          <a:prstGeom prst="rect">
            <a:avLst/>
          </a:prstGeom>
        </p:spPr>
        <p:txBody>
          <a:bodyPr wrap="square">
            <a:spAutoFit/>
          </a:bodyPr>
          <a:lstStyle/>
          <a:p>
            <a:r>
              <a:rPr lang="en-GB" sz="2400" b="1" dirty="0"/>
              <a:t>Criteria:</a:t>
            </a:r>
          </a:p>
          <a:p>
            <a:pPr marL="742950" lvl="1" indent="-285750">
              <a:buFontTx/>
              <a:buChar char="-"/>
            </a:pPr>
            <a:r>
              <a:rPr lang="en-GB" sz="2400" dirty="0"/>
              <a:t>persistent</a:t>
            </a:r>
          </a:p>
          <a:p>
            <a:pPr marL="742950" lvl="1" indent="-285750">
              <a:buFontTx/>
              <a:buChar char="-"/>
            </a:pPr>
            <a:r>
              <a:rPr lang="en-GB" sz="2400" dirty="0"/>
              <a:t>long-range transport</a:t>
            </a:r>
          </a:p>
          <a:p>
            <a:pPr marL="742950" lvl="1" indent="-285750">
              <a:buFontTx/>
              <a:buChar char="-"/>
            </a:pPr>
            <a:r>
              <a:rPr lang="en-GB" sz="2400" dirty="0" err="1"/>
              <a:t>bioaccumulate</a:t>
            </a:r>
            <a:r>
              <a:rPr lang="en-GB" sz="2400" dirty="0"/>
              <a:t>, </a:t>
            </a:r>
            <a:r>
              <a:rPr lang="en-GB" sz="2400" dirty="0" err="1"/>
              <a:t>biomagnify</a:t>
            </a:r>
            <a:endParaRPr lang="en-GB" sz="2400" dirty="0"/>
          </a:p>
          <a:p>
            <a:pPr marL="742950" lvl="1" indent="-285750">
              <a:buFontTx/>
              <a:buChar char="-"/>
            </a:pPr>
            <a:r>
              <a:rPr lang="en-GB" sz="2400" dirty="0"/>
              <a:t>have harmful impacts on human health or on the environment</a:t>
            </a:r>
          </a:p>
          <a:p>
            <a:endParaRPr lang="en-GB" sz="2400" b="1" dirty="0"/>
          </a:p>
          <a:p>
            <a:r>
              <a:rPr lang="en-GB" sz="2400" b="1" dirty="0"/>
              <a:t>If a compound is found in an Arctic predator, ¾ criteria </a:t>
            </a:r>
            <a:r>
              <a:rPr lang="en-GB" sz="2400" b="1" dirty="0" err="1"/>
              <a:t>fullfilled</a:t>
            </a:r>
            <a:endParaRPr lang="en-GB" sz="2400" dirty="0"/>
          </a:p>
        </p:txBody>
      </p:sp>
      <p:sp>
        <p:nvSpPr>
          <p:cNvPr id="4" name="TextBox 3"/>
          <p:cNvSpPr txBox="1"/>
          <p:nvPr/>
        </p:nvSpPr>
        <p:spPr>
          <a:xfrm>
            <a:off x="348343" y="516709"/>
            <a:ext cx="11223650" cy="646331"/>
          </a:xfrm>
          <a:prstGeom prst="rect">
            <a:avLst/>
          </a:prstGeom>
          <a:noFill/>
        </p:spPr>
        <p:txBody>
          <a:bodyPr wrap="none" rtlCol="0">
            <a:spAutoFit/>
          </a:bodyPr>
          <a:lstStyle/>
          <a:p>
            <a:r>
              <a:rPr lang="en-GB" sz="3600" dirty="0">
                <a:latin typeface="+mj-lt"/>
              </a:rPr>
              <a:t>The Stockholm Convention on Persistent Organic Pollutants </a:t>
            </a:r>
          </a:p>
        </p:txBody>
      </p:sp>
      <p:sp>
        <p:nvSpPr>
          <p:cNvPr id="5" name="Rectangle 4">
            <a:extLst>
              <a:ext uri="{FF2B5EF4-FFF2-40B4-BE49-F238E27FC236}">
                <a16:creationId xmlns:a16="http://schemas.microsoft.com/office/drawing/2014/main" id="{AA9AF9F3-57B1-E474-720E-17F0DFC53D24}"/>
              </a:ext>
            </a:extLst>
          </p:cNvPr>
          <p:cNvSpPr/>
          <p:nvPr/>
        </p:nvSpPr>
        <p:spPr>
          <a:xfrm>
            <a:off x="1153886" y="2046514"/>
            <a:ext cx="4419600" cy="10949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4563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hart&#10;&#10;Description automatically generated">
            <a:extLst>
              <a:ext uri="{FF2B5EF4-FFF2-40B4-BE49-F238E27FC236}">
                <a16:creationId xmlns:a16="http://schemas.microsoft.com/office/drawing/2014/main" id="{0A766170-6279-CF67-8D84-2C07CB9D05D0}"/>
              </a:ext>
            </a:extLst>
          </p:cNvPr>
          <p:cNvPicPr>
            <a:picLocks noChangeAspect="1"/>
          </p:cNvPicPr>
          <p:nvPr/>
        </p:nvPicPr>
        <p:blipFill rotWithShape="1">
          <a:blip r:embed="rId2">
            <a:extLst>
              <a:ext uri="{28A0092B-C50C-407E-A947-70E740481C1C}">
                <a14:useLocalDpi xmlns:a14="http://schemas.microsoft.com/office/drawing/2010/main" val="0"/>
              </a:ext>
            </a:extLst>
          </a:blip>
          <a:srcRect t="24441" b="15290"/>
          <a:stretch/>
        </p:blipFill>
        <p:spPr>
          <a:xfrm>
            <a:off x="4127501" y="0"/>
            <a:ext cx="8064500" cy="6858000"/>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81C18FE0-0A0E-85E7-38F6-5F25DFD585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8807" y="6231467"/>
            <a:ext cx="1073081" cy="564233"/>
          </a:xfrm>
          <a:prstGeom prst="rect">
            <a:avLst/>
          </a:prstGeom>
        </p:spPr>
      </p:pic>
      <p:sp>
        <p:nvSpPr>
          <p:cNvPr id="8" name="TextBox 7">
            <a:extLst>
              <a:ext uri="{FF2B5EF4-FFF2-40B4-BE49-F238E27FC236}">
                <a16:creationId xmlns:a16="http://schemas.microsoft.com/office/drawing/2014/main" id="{EBE0EC8D-179A-5052-CBE7-E75E2396DAA6}"/>
              </a:ext>
            </a:extLst>
          </p:cNvPr>
          <p:cNvSpPr txBox="1"/>
          <p:nvPr/>
        </p:nvSpPr>
        <p:spPr>
          <a:xfrm>
            <a:off x="6197601" y="6581001"/>
            <a:ext cx="4621094" cy="276999"/>
          </a:xfrm>
          <a:prstGeom prst="rect">
            <a:avLst/>
          </a:prstGeom>
          <a:noFill/>
        </p:spPr>
        <p:txBody>
          <a:bodyPr wrap="square">
            <a:spAutoFit/>
          </a:bodyPr>
          <a:lstStyle/>
          <a:p>
            <a:r>
              <a:rPr lang="en-GB" sz="1200" dirty="0">
                <a:effectLst/>
                <a:latin typeface="Arial" panose="020B0604020202020204" pitchFamily="34" charset="0"/>
              </a:rPr>
              <a:t>Source: The European environment — state and outlook 2020</a:t>
            </a:r>
          </a:p>
        </p:txBody>
      </p:sp>
      <p:sp>
        <p:nvSpPr>
          <p:cNvPr id="9" name="TextBox 8">
            <a:extLst>
              <a:ext uri="{FF2B5EF4-FFF2-40B4-BE49-F238E27FC236}">
                <a16:creationId xmlns:a16="http://schemas.microsoft.com/office/drawing/2014/main" id="{5C3B4093-11CC-51B1-4182-B3BD9B0B5198}"/>
              </a:ext>
            </a:extLst>
          </p:cNvPr>
          <p:cNvSpPr txBox="1"/>
          <p:nvPr/>
        </p:nvSpPr>
        <p:spPr>
          <a:xfrm>
            <a:off x="179755" y="1295400"/>
            <a:ext cx="3753014" cy="2062103"/>
          </a:xfrm>
          <a:prstGeom prst="rect">
            <a:avLst/>
          </a:prstGeom>
          <a:noFill/>
        </p:spPr>
        <p:txBody>
          <a:bodyPr wrap="square" rtlCol="0">
            <a:spAutoFit/>
          </a:bodyPr>
          <a:lstStyle/>
          <a:p>
            <a:r>
              <a:rPr lang="en-GB" sz="3200" dirty="0"/>
              <a:t>The unknow territory of chemical risks </a:t>
            </a:r>
          </a:p>
          <a:p>
            <a:r>
              <a:rPr lang="en-GB" sz="3200" dirty="0"/>
              <a:t>– An example from Europe</a:t>
            </a:r>
          </a:p>
        </p:txBody>
      </p:sp>
    </p:spTree>
    <p:extLst>
      <p:ext uri="{BB962C8B-B14F-4D97-AF65-F5344CB8AC3E}">
        <p14:creationId xmlns:p14="http://schemas.microsoft.com/office/powerpoint/2010/main" val="1131283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graphical user interface">
            <a:extLst>
              <a:ext uri="{FF2B5EF4-FFF2-40B4-BE49-F238E27FC236}">
                <a16:creationId xmlns:a16="http://schemas.microsoft.com/office/drawing/2014/main" id="{2B9DD70E-A734-847B-3F27-C554BD0EC2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738" y="944229"/>
            <a:ext cx="9860295" cy="5571067"/>
          </a:xfrm>
          <a:prstGeom prst="rect">
            <a:avLst/>
          </a:prstGeom>
        </p:spPr>
      </p:pic>
      <p:sp>
        <p:nvSpPr>
          <p:cNvPr id="5" name="TextBox 4">
            <a:extLst>
              <a:ext uri="{FF2B5EF4-FFF2-40B4-BE49-F238E27FC236}">
                <a16:creationId xmlns:a16="http://schemas.microsoft.com/office/drawing/2014/main" id="{DD053A11-1E82-2BC7-38A6-94C4BE215095}"/>
              </a:ext>
            </a:extLst>
          </p:cNvPr>
          <p:cNvSpPr txBox="1"/>
          <p:nvPr/>
        </p:nvSpPr>
        <p:spPr>
          <a:xfrm>
            <a:off x="609599" y="232007"/>
            <a:ext cx="10178144" cy="646331"/>
          </a:xfrm>
          <a:prstGeom prst="rect">
            <a:avLst/>
          </a:prstGeom>
          <a:noFill/>
        </p:spPr>
        <p:txBody>
          <a:bodyPr wrap="square">
            <a:spAutoFit/>
          </a:bodyPr>
          <a:lstStyle/>
          <a:p>
            <a:r>
              <a:rPr lang="en-GB" sz="3600" dirty="0">
                <a:latin typeface="+mj-lt"/>
              </a:rPr>
              <a:t>Tracking chemicals….</a:t>
            </a:r>
          </a:p>
        </p:txBody>
      </p:sp>
      <p:sp>
        <p:nvSpPr>
          <p:cNvPr id="6" name="TextBox 5">
            <a:extLst>
              <a:ext uri="{FF2B5EF4-FFF2-40B4-BE49-F238E27FC236}">
                <a16:creationId xmlns:a16="http://schemas.microsoft.com/office/drawing/2014/main" id="{9728A461-A9E8-7F62-21EF-4E14E38DF90E}"/>
              </a:ext>
            </a:extLst>
          </p:cNvPr>
          <p:cNvSpPr txBox="1"/>
          <p:nvPr/>
        </p:nvSpPr>
        <p:spPr>
          <a:xfrm>
            <a:off x="1143000" y="6575363"/>
            <a:ext cx="6096000" cy="276999"/>
          </a:xfrm>
          <a:prstGeom prst="rect">
            <a:avLst/>
          </a:prstGeom>
          <a:noFill/>
        </p:spPr>
        <p:txBody>
          <a:bodyPr wrap="square">
            <a:spAutoFit/>
          </a:bodyPr>
          <a:lstStyle/>
          <a:p>
            <a:r>
              <a:rPr lang="en-GB" sz="1200" i="1" dirty="0"/>
              <a:t>Escher et al. 2020 Science</a:t>
            </a:r>
            <a:endParaRPr lang="en-GB" sz="1200" dirty="0"/>
          </a:p>
        </p:txBody>
      </p:sp>
      <p:sp>
        <p:nvSpPr>
          <p:cNvPr id="7" name="Rectangle 6">
            <a:extLst>
              <a:ext uri="{FF2B5EF4-FFF2-40B4-BE49-F238E27FC236}">
                <a16:creationId xmlns:a16="http://schemas.microsoft.com/office/drawing/2014/main" id="{D75829F9-B3C7-EE6C-34CF-B43EA0BC7E05}"/>
              </a:ext>
            </a:extLst>
          </p:cNvPr>
          <p:cNvSpPr/>
          <p:nvPr/>
        </p:nvSpPr>
        <p:spPr>
          <a:xfrm>
            <a:off x="6313714" y="905115"/>
            <a:ext cx="4342319" cy="56702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Chart, pie chart&#10;&#10;Description automatically generated">
            <a:extLst>
              <a:ext uri="{FF2B5EF4-FFF2-40B4-BE49-F238E27FC236}">
                <a16:creationId xmlns:a16="http://schemas.microsoft.com/office/drawing/2014/main" id="{4C53E761-B3BF-DE18-C053-0C359D858B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3778" y="3528650"/>
            <a:ext cx="4078507" cy="2361328"/>
          </a:xfrm>
          <a:prstGeom prst="rect">
            <a:avLst/>
          </a:prstGeom>
        </p:spPr>
      </p:pic>
      <p:sp>
        <p:nvSpPr>
          <p:cNvPr id="9" name="TextBox 8">
            <a:extLst>
              <a:ext uri="{FF2B5EF4-FFF2-40B4-BE49-F238E27FC236}">
                <a16:creationId xmlns:a16="http://schemas.microsoft.com/office/drawing/2014/main" id="{EB8DB874-571D-20A8-197A-017F324EFA80}"/>
              </a:ext>
            </a:extLst>
          </p:cNvPr>
          <p:cNvSpPr txBox="1"/>
          <p:nvPr/>
        </p:nvSpPr>
        <p:spPr>
          <a:xfrm>
            <a:off x="6620456" y="6052143"/>
            <a:ext cx="5451801" cy="800219"/>
          </a:xfrm>
          <a:prstGeom prst="rect">
            <a:avLst/>
          </a:prstGeom>
          <a:noFill/>
        </p:spPr>
        <p:txBody>
          <a:bodyPr wrap="square">
            <a:spAutoFit/>
          </a:bodyPr>
          <a:lstStyle/>
          <a:p>
            <a:r>
              <a:rPr lang="en-GB" sz="1600" dirty="0"/>
              <a:t>Fig. 1. Broad classes of the 3421 chemicals with POP-like properties identified by the eight screening studies. </a:t>
            </a:r>
          </a:p>
          <a:p>
            <a:r>
              <a:rPr lang="en-GB" sz="1400" dirty="0"/>
              <a:t>Muir et al. 2019. Emerging Compounds</a:t>
            </a:r>
          </a:p>
        </p:txBody>
      </p:sp>
      <p:sp>
        <p:nvSpPr>
          <p:cNvPr id="10" name="TextBox 9">
            <a:extLst>
              <a:ext uri="{FF2B5EF4-FFF2-40B4-BE49-F238E27FC236}">
                <a16:creationId xmlns:a16="http://schemas.microsoft.com/office/drawing/2014/main" id="{541647BC-4AD8-76A9-AD01-711255E70763}"/>
              </a:ext>
            </a:extLst>
          </p:cNvPr>
          <p:cNvSpPr txBox="1"/>
          <p:nvPr/>
        </p:nvSpPr>
        <p:spPr>
          <a:xfrm>
            <a:off x="6230265" y="2997153"/>
            <a:ext cx="2489192" cy="369332"/>
          </a:xfrm>
          <a:prstGeom prst="rect">
            <a:avLst/>
          </a:prstGeom>
          <a:noFill/>
        </p:spPr>
        <p:txBody>
          <a:bodyPr wrap="square" rtlCol="0">
            <a:spAutoFit/>
          </a:bodyPr>
          <a:lstStyle/>
          <a:p>
            <a:r>
              <a:rPr lang="en-GB" b="1" dirty="0"/>
              <a:t>Non-target analyses</a:t>
            </a:r>
          </a:p>
        </p:txBody>
      </p:sp>
      <p:sp>
        <p:nvSpPr>
          <p:cNvPr id="11" name="TextBox 10">
            <a:extLst>
              <a:ext uri="{FF2B5EF4-FFF2-40B4-BE49-F238E27FC236}">
                <a16:creationId xmlns:a16="http://schemas.microsoft.com/office/drawing/2014/main" id="{5B7BC947-286B-0C17-EB89-1BDBA8D3C841}"/>
              </a:ext>
            </a:extLst>
          </p:cNvPr>
          <p:cNvSpPr txBox="1"/>
          <p:nvPr/>
        </p:nvSpPr>
        <p:spPr>
          <a:xfrm>
            <a:off x="6313714" y="569638"/>
            <a:ext cx="5584371" cy="1754326"/>
          </a:xfrm>
          <a:prstGeom prst="rect">
            <a:avLst/>
          </a:prstGeom>
          <a:noFill/>
        </p:spPr>
        <p:txBody>
          <a:bodyPr wrap="square" rtlCol="0">
            <a:spAutoFit/>
          </a:bodyPr>
          <a:lstStyle/>
          <a:p>
            <a:r>
              <a:rPr lang="en-GB" b="1" dirty="0"/>
              <a:t>Target analyses</a:t>
            </a:r>
          </a:p>
          <a:p>
            <a:pPr marL="285750" indent="-285750">
              <a:buFontTx/>
              <a:buChar char="-"/>
            </a:pPr>
            <a:r>
              <a:rPr lang="en-GB" dirty="0"/>
              <a:t>Emerging perfluoroalkyl substances</a:t>
            </a:r>
          </a:p>
          <a:p>
            <a:pPr marL="285750" indent="-285750">
              <a:buFontTx/>
              <a:buChar char="-"/>
            </a:pPr>
            <a:r>
              <a:rPr lang="en-GB" dirty="0"/>
              <a:t>Emerging brominated flame retardants</a:t>
            </a:r>
          </a:p>
          <a:p>
            <a:pPr marL="285750" indent="-285750">
              <a:buFontTx/>
              <a:buChar char="-"/>
            </a:pPr>
            <a:r>
              <a:rPr lang="en-GB" dirty="0" err="1"/>
              <a:t>Organophospate</a:t>
            </a:r>
            <a:r>
              <a:rPr lang="en-GB" dirty="0"/>
              <a:t> esters (flame retardants, plasticizers)</a:t>
            </a:r>
          </a:p>
          <a:p>
            <a:pPr marL="285750" indent="-285750">
              <a:buFontTx/>
              <a:buChar char="-"/>
            </a:pPr>
            <a:r>
              <a:rPr lang="en-GB" dirty="0" err="1"/>
              <a:t>Phthaltes</a:t>
            </a:r>
            <a:r>
              <a:rPr lang="en-GB" dirty="0"/>
              <a:t> (plasticizers)</a:t>
            </a:r>
          </a:p>
          <a:p>
            <a:pPr marL="285750" indent="-285750">
              <a:buFontTx/>
              <a:buChar char="-"/>
            </a:pPr>
            <a:r>
              <a:rPr lang="en-GB" dirty="0"/>
              <a:t>Metabolites of emerging compounds…</a:t>
            </a:r>
          </a:p>
        </p:txBody>
      </p:sp>
    </p:spTree>
    <p:extLst>
      <p:ext uri="{BB962C8B-B14F-4D97-AF65-F5344CB8AC3E}">
        <p14:creationId xmlns:p14="http://schemas.microsoft.com/office/powerpoint/2010/main" val="157224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C11DCD-4DD9-4B28-6B48-EB482F6CE6E9}"/>
              </a:ext>
            </a:extLst>
          </p:cNvPr>
          <p:cNvPicPr>
            <a:picLocks noChangeAspect="1"/>
          </p:cNvPicPr>
          <p:nvPr/>
        </p:nvPicPr>
        <p:blipFill rotWithShape="1">
          <a:blip r:embed="rId3"/>
          <a:srcRect b="61587"/>
          <a:stretch/>
        </p:blipFill>
        <p:spPr>
          <a:xfrm>
            <a:off x="57090" y="1926772"/>
            <a:ext cx="12077820" cy="3809999"/>
          </a:xfrm>
          <a:prstGeom prst="rect">
            <a:avLst/>
          </a:prstGeom>
        </p:spPr>
      </p:pic>
      <p:sp>
        <p:nvSpPr>
          <p:cNvPr id="4" name="TextBox 3">
            <a:extLst>
              <a:ext uri="{FF2B5EF4-FFF2-40B4-BE49-F238E27FC236}">
                <a16:creationId xmlns:a16="http://schemas.microsoft.com/office/drawing/2014/main" id="{86563693-B532-6AAB-233C-8364EDCEDE5B}"/>
              </a:ext>
            </a:extLst>
          </p:cNvPr>
          <p:cNvSpPr txBox="1"/>
          <p:nvPr/>
        </p:nvSpPr>
        <p:spPr>
          <a:xfrm>
            <a:off x="1143000" y="6357649"/>
            <a:ext cx="6096000" cy="276999"/>
          </a:xfrm>
          <a:prstGeom prst="rect">
            <a:avLst/>
          </a:prstGeom>
          <a:noFill/>
        </p:spPr>
        <p:txBody>
          <a:bodyPr wrap="square">
            <a:spAutoFit/>
          </a:bodyPr>
          <a:lstStyle/>
          <a:p>
            <a:r>
              <a:rPr lang="en-GB" sz="1200" i="1" dirty="0"/>
              <a:t>Wang et al. 2022 Environ. Sci. Technol.</a:t>
            </a:r>
            <a:endParaRPr lang="en-GB" sz="1200" dirty="0"/>
          </a:p>
        </p:txBody>
      </p:sp>
      <p:sp>
        <p:nvSpPr>
          <p:cNvPr id="3" name="Title 2">
            <a:extLst>
              <a:ext uri="{FF2B5EF4-FFF2-40B4-BE49-F238E27FC236}">
                <a16:creationId xmlns:a16="http://schemas.microsoft.com/office/drawing/2014/main" id="{BB2EFD5D-0083-8AB7-7863-3EA34897CC7C}"/>
              </a:ext>
            </a:extLst>
          </p:cNvPr>
          <p:cNvSpPr>
            <a:spLocks noGrp="1"/>
          </p:cNvSpPr>
          <p:nvPr>
            <p:ph type="title"/>
          </p:nvPr>
        </p:nvSpPr>
        <p:spPr/>
        <p:txBody>
          <a:bodyPr/>
          <a:lstStyle/>
          <a:p>
            <a:r>
              <a:rPr lang="en-GB" dirty="0"/>
              <a:t>Workflow under the Stockholm Convention</a:t>
            </a:r>
          </a:p>
        </p:txBody>
      </p:sp>
      <p:sp>
        <p:nvSpPr>
          <p:cNvPr id="6" name="Rectangle 5">
            <a:extLst>
              <a:ext uri="{FF2B5EF4-FFF2-40B4-BE49-F238E27FC236}">
                <a16:creationId xmlns:a16="http://schemas.microsoft.com/office/drawing/2014/main" id="{8B1EA31C-FF55-89C4-3755-18D80EB27576}"/>
              </a:ext>
            </a:extLst>
          </p:cNvPr>
          <p:cNvSpPr/>
          <p:nvPr/>
        </p:nvSpPr>
        <p:spPr>
          <a:xfrm>
            <a:off x="2002447" y="3831770"/>
            <a:ext cx="2155337" cy="107629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3797FB5D-CD3D-2D7B-D568-A88F9B7BC5ED}"/>
              </a:ext>
            </a:extLst>
          </p:cNvPr>
          <p:cNvCxnSpPr/>
          <p:nvPr/>
        </p:nvCxnSpPr>
        <p:spPr>
          <a:xfrm>
            <a:off x="679938" y="2102338"/>
            <a:ext cx="992554"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CC42437-A3A8-F4E8-081E-66E8C5F88DDC}"/>
              </a:ext>
            </a:extLst>
          </p:cNvPr>
          <p:cNvCxnSpPr>
            <a:cxnSpLocks/>
          </p:cNvCxnSpPr>
          <p:nvPr/>
        </p:nvCxnSpPr>
        <p:spPr>
          <a:xfrm>
            <a:off x="9999784" y="2102338"/>
            <a:ext cx="1129324"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C5C2F10-1B6D-B8D6-909E-3A0C1C37321C}"/>
              </a:ext>
            </a:extLst>
          </p:cNvPr>
          <p:cNvCxnSpPr>
            <a:cxnSpLocks/>
          </p:cNvCxnSpPr>
          <p:nvPr/>
        </p:nvCxnSpPr>
        <p:spPr>
          <a:xfrm>
            <a:off x="2540000" y="2102338"/>
            <a:ext cx="1250462"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80695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1BDB3-86A5-BE87-A589-E24CDB219D96}"/>
              </a:ext>
            </a:extLst>
          </p:cNvPr>
          <p:cNvSpPr>
            <a:spLocks noGrp="1"/>
          </p:cNvSpPr>
          <p:nvPr>
            <p:ph type="title"/>
          </p:nvPr>
        </p:nvSpPr>
        <p:spPr/>
        <p:txBody>
          <a:bodyPr>
            <a:normAutofit fontScale="90000"/>
          </a:bodyPr>
          <a:lstStyle/>
          <a:p>
            <a:r>
              <a:rPr lang="en-GB" dirty="0"/>
              <a:t>Concluding statements in risk profile on </a:t>
            </a:r>
            <a:r>
              <a:rPr lang="en-GB" dirty="0" err="1"/>
              <a:t>perfluorohexane</a:t>
            </a:r>
            <a:r>
              <a:rPr lang="en-GB" dirty="0"/>
              <a:t> sulfonic acid (</a:t>
            </a:r>
            <a:r>
              <a:rPr lang="en-GB" dirty="0" err="1"/>
              <a:t>PFHxS</a:t>
            </a:r>
            <a:r>
              <a:rPr lang="en-GB" dirty="0"/>
              <a:t>)</a:t>
            </a:r>
            <a:br>
              <a:rPr lang="en-GB" b="1" dirty="0"/>
            </a:br>
            <a:endParaRPr lang="en-GB" b="1" dirty="0"/>
          </a:p>
        </p:txBody>
      </p:sp>
      <p:sp>
        <p:nvSpPr>
          <p:cNvPr id="4" name="TextBox 3">
            <a:extLst>
              <a:ext uri="{FF2B5EF4-FFF2-40B4-BE49-F238E27FC236}">
                <a16:creationId xmlns:a16="http://schemas.microsoft.com/office/drawing/2014/main" id="{83276F58-5A98-588C-3CA4-C774DC03C16F}"/>
              </a:ext>
            </a:extLst>
          </p:cNvPr>
          <p:cNvSpPr txBox="1"/>
          <p:nvPr/>
        </p:nvSpPr>
        <p:spPr>
          <a:xfrm>
            <a:off x="570522" y="1517754"/>
            <a:ext cx="8745415" cy="5539978"/>
          </a:xfrm>
          <a:prstGeom prst="rect">
            <a:avLst/>
          </a:prstGeom>
          <a:noFill/>
        </p:spPr>
        <p:txBody>
          <a:bodyPr wrap="square">
            <a:spAutoFit/>
          </a:bodyPr>
          <a:lstStyle/>
          <a:p>
            <a:pPr marL="342900" lvl="0" indent="-342900" algn="l">
              <a:spcAft>
                <a:spcPts val="600"/>
              </a:spcAft>
              <a:buSzPct val="100000"/>
              <a:buFont typeface="+mj-lt"/>
              <a:buAutoNum type="arabicPeriod"/>
              <a:tabLst>
                <a:tab pos="791845" algn="l"/>
                <a:tab pos="1151890" algn="l"/>
                <a:tab pos="1511935" algn="l"/>
                <a:tab pos="1871980" algn="l"/>
                <a:tab pos="2232025" algn="l"/>
                <a:tab pos="2592070" algn="l"/>
                <a:tab pos="396240" algn="l"/>
              </a:tabLst>
            </a:pPr>
            <a:r>
              <a:rPr lang="en-GB" sz="1800" u="none" strike="noStrike" dirty="0" err="1">
                <a:effectLst/>
                <a:latin typeface="Times New Roman" panose="02020603050405020304" pitchFamily="18" charset="0"/>
                <a:ea typeface="Times New Roman" panose="02020603050405020304" pitchFamily="18" charset="0"/>
              </a:rPr>
              <a:t>PFHxS</a:t>
            </a:r>
            <a:r>
              <a:rPr lang="en-GB" sz="1800" u="none" strike="noStrike" dirty="0">
                <a:effectLst/>
                <a:latin typeface="Times New Roman" panose="02020603050405020304" pitchFamily="18" charset="0"/>
                <a:ea typeface="Times New Roman" panose="02020603050405020304" pitchFamily="18" charset="0"/>
              </a:rPr>
              <a:t> is released into the environment … Globally, the occurrence and distribution of </a:t>
            </a:r>
            <a:r>
              <a:rPr lang="en-GB" sz="1800" u="none" strike="noStrike" dirty="0" err="1">
                <a:effectLst/>
                <a:latin typeface="Times New Roman" panose="02020603050405020304" pitchFamily="18" charset="0"/>
                <a:ea typeface="Times New Roman" panose="02020603050405020304" pitchFamily="18" charset="0"/>
              </a:rPr>
              <a:t>PFHxS</a:t>
            </a:r>
            <a:r>
              <a:rPr lang="en-GB" sz="1800" u="none" strike="noStrike" dirty="0">
                <a:effectLst/>
                <a:latin typeface="Times New Roman" panose="02020603050405020304" pitchFamily="18" charset="0"/>
                <a:ea typeface="Times New Roman" panose="02020603050405020304" pitchFamily="18" charset="0"/>
              </a:rPr>
              <a:t> is shown for humans, wildlife and the environment. </a:t>
            </a:r>
            <a:r>
              <a:rPr lang="en-GB" sz="1800" u="none" strike="noStrike" dirty="0">
                <a:effectLst/>
                <a:highlight>
                  <a:srgbClr val="FFFF00"/>
                </a:highlight>
                <a:latin typeface="Times New Roman" panose="02020603050405020304" pitchFamily="18" charset="0"/>
                <a:ea typeface="Times New Roman" panose="02020603050405020304" pitchFamily="18" charset="0"/>
              </a:rPr>
              <a:t>Detections include measurements in the Arctic and Antarctic. </a:t>
            </a:r>
          </a:p>
          <a:p>
            <a:pPr marL="342900" lvl="0" indent="-342900" algn="l">
              <a:spcAft>
                <a:spcPts val="600"/>
              </a:spcAft>
              <a:buSzPct val="100000"/>
              <a:buFont typeface="+mj-lt"/>
              <a:buAutoNum type="arabicPeriod"/>
              <a:tabLst>
                <a:tab pos="791845" algn="l"/>
                <a:tab pos="1151890" algn="l"/>
                <a:tab pos="1511935" algn="l"/>
                <a:tab pos="1871980" algn="l"/>
                <a:tab pos="2232025" algn="l"/>
                <a:tab pos="2592070" algn="l"/>
                <a:tab pos="396240" algn="l"/>
              </a:tabLst>
            </a:pPr>
            <a:r>
              <a:rPr lang="nb-NO" sz="1800" dirty="0" err="1">
                <a:effectLst/>
                <a:latin typeface="Times New Roman" panose="02020603050405020304" pitchFamily="18" charset="0"/>
                <a:ea typeface="Times New Roman" panose="02020603050405020304" pitchFamily="18" charset="0"/>
              </a:rPr>
              <a:t>PFHxS</a:t>
            </a:r>
            <a:r>
              <a:rPr lang="nb-NO" sz="1800" dirty="0">
                <a:effectLst/>
                <a:latin typeface="Times New Roman" panose="02020603050405020304" pitchFamily="18" charset="0"/>
                <a:ea typeface="Times New Roman" panose="02020603050405020304" pitchFamily="18" charset="0"/>
              </a:rPr>
              <a:t> is </a:t>
            </a:r>
            <a:r>
              <a:rPr lang="nb-NO" sz="1800" dirty="0" err="1">
                <a:effectLst/>
                <a:latin typeface="Times New Roman" panose="02020603050405020304" pitchFamily="18" charset="0"/>
                <a:ea typeface="Times New Roman" panose="02020603050405020304" pitchFamily="18" charset="0"/>
              </a:rPr>
              <a:t>one</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of</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the</a:t>
            </a:r>
            <a:r>
              <a:rPr lang="nb-NO" sz="1800" dirty="0">
                <a:effectLst/>
                <a:latin typeface="Times New Roman" panose="02020603050405020304" pitchFamily="18" charset="0"/>
                <a:ea typeface="Times New Roman" panose="02020603050405020304" pitchFamily="18" charset="0"/>
              </a:rPr>
              <a:t> most </a:t>
            </a:r>
            <a:r>
              <a:rPr lang="nb-NO" sz="1800" dirty="0" err="1">
                <a:effectLst/>
                <a:latin typeface="Times New Roman" panose="02020603050405020304" pitchFamily="18" charset="0"/>
                <a:ea typeface="Times New Roman" panose="02020603050405020304" pitchFamily="18" charset="0"/>
              </a:rPr>
              <a:t>frequently</a:t>
            </a:r>
            <a:r>
              <a:rPr lang="nb-NO" sz="1800" dirty="0">
                <a:effectLst/>
                <a:latin typeface="Times New Roman" panose="02020603050405020304" pitchFamily="18" charset="0"/>
                <a:ea typeface="Times New Roman" panose="02020603050405020304" pitchFamily="18" charset="0"/>
              </a:rPr>
              <a:t> </a:t>
            </a:r>
            <a:r>
              <a:rPr lang="nb-NO" sz="1800" dirty="0" err="1">
                <a:effectLst/>
                <a:latin typeface="Times New Roman" panose="02020603050405020304" pitchFamily="18" charset="0"/>
                <a:ea typeface="Times New Roman" panose="02020603050405020304" pitchFamily="18" charset="0"/>
              </a:rPr>
              <a:t>detected</a:t>
            </a:r>
            <a:r>
              <a:rPr lang="nb-NO" sz="1800" dirty="0">
                <a:effectLst/>
                <a:latin typeface="Times New Roman" panose="02020603050405020304" pitchFamily="18" charset="0"/>
                <a:ea typeface="Times New Roman" panose="02020603050405020304" pitchFamily="18" charset="0"/>
              </a:rPr>
              <a:t> PFAS in human </a:t>
            </a:r>
            <a:r>
              <a:rPr lang="nb-NO" sz="1800" dirty="0" err="1">
                <a:effectLst/>
                <a:latin typeface="Times New Roman" panose="02020603050405020304" pitchFamily="18" charset="0"/>
                <a:ea typeface="Times New Roman" panose="02020603050405020304" pitchFamily="18" charset="0"/>
              </a:rPr>
              <a:t>blood</a:t>
            </a:r>
            <a:r>
              <a:rPr lang="nb-NO" sz="1800" dirty="0">
                <a:effectLst/>
                <a:latin typeface="Times New Roman" panose="02020603050405020304" pitchFamily="18" charset="0"/>
                <a:ea typeface="Times New Roman" panose="02020603050405020304" pitchFamily="18" charset="0"/>
              </a:rPr>
              <a:t>…</a:t>
            </a:r>
          </a:p>
          <a:p>
            <a:pPr marL="342900" lvl="0" indent="-342900" algn="l">
              <a:spcAft>
                <a:spcPts val="600"/>
              </a:spcAft>
              <a:buSzPct val="100000"/>
              <a:buFont typeface="+mj-lt"/>
              <a:buAutoNum type="arabicPeriod"/>
              <a:tabLst>
                <a:tab pos="791845" algn="l"/>
                <a:tab pos="1151890" algn="l"/>
                <a:tab pos="1511935" algn="l"/>
                <a:tab pos="1871980" algn="l"/>
                <a:tab pos="2232025" algn="l"/>
                <a:tab pos="2592070" algn="l"/>
                <a:tab pos="396240" algn="l"/>
              </a:tabLst>
            </a:pPr>
            <a:r>
              <a:rPr lang="nb-NO" u="none" strike="noStrike" dirty="0">
                <a:latin typeface="Times New Roman" panose="02020603050405020304" pitchFamily="18" charset="0"/>
                <a:ea typeface="Times New Roman" panose="02020603050405020304" pitchFamily="18" charset="0"/>
              </a:rPr>
              <a:t> …</a:t>
            </a:r>
            <a:r>
              <a:rPr lang="en-GB" sz="1800" u="none" strike="noStrike" dirty="0">
                <a:effectLst/>
                <a:latin typeface="Times New Roman" panose="02020603050405020304" pitchFamily="18" charset="0"/>
                <a:ea typeface="Times New Roman" panose="02020603050405020304" pitchFamily="18" charset="0"/>
              </a:rPr>
              <a:t>risk for adverse effects on the general population..</a:t>
            </a:r>
          </a:p>
          <a:p>
            <a:pPr marL="342900" lvl="0" indent="-342900" algn="l">
              <a:spcAft>
                <a:spcPts val="600"/>
              </a:spcAft>
              <a:buSzPct val="100000"/>
              <a:buFont typeface="+mj-lt"/>
              <a:buAutoNum type="arabicPeriod"/>
              <a:tabLst>
                <a:tab pos="791845" algn="l"/>
                <a:tab pos="1151890" algn="l"/>
                <a:tab pos="1511935" algn="l"/>
                <a:tab pos="1871980" algn="l"/>
                <a:tab pos="2232025" algn="l"/>
                <a:tab pos="2592070" algn="l"/>
                <a:tab pos="396240" algn="l"/>
              </a:tabLst>
            </a:pPr>
            <a:r>
              <a:rPr lang="en-GB" sz="1800" u="none" strike="noStrike" dirty="0">
                <a:effectLst/>
                <a:latin typeface="Times New Roman" panose="02020603050405020304" pitchFamily="18" charset="0"/>
                <a:ea typeface="Times New Roman" panose="02020603050405020304" pitchFamily="18" charset="0"/>
              </a:rPr>
              <a:t>The concern for adverse effects relates to observed effects on the liver... </a:t>
            </a:r>
            <a:r>
              <a:rPr lang="en-GB" sz="1800" u="none" strike="noStrike" dirty="0">
                <a:effectLst/>
                <a:highlight>
                  <a:srgbClr val="FFFF00"/>
                </a:highlight>
                <a:latin typeface="Times New Roman" panose="02020603050405020304" pitchFamily="18" charset="0"/>
                <a:ea typeface="Times New Roman" panose="02020603050405020304" pitchFamily="18" charset="0"/>
              </a:rPr>
              <a:t>Furthermore, effects on lipid and lipoprotein metabolism add to the concern both for humans and Arctic animals. </a:t>
            </a:r>
          </a:p>
          <a:p>
            <a:pPr marL="342900" lvl="0" indent="-342900" algn="l">
              <a:spcAft>
                <a:spcPts val="600"/>
              </a:spcAft>
              <a:buSzPct val="100000"/>
              <a:buFont typeface="+mj-lt"/>
              <a:buAutoNum type="arabicPeriod"/>
              <a:tabLst>
                <a:tab pos="791845" algn="l"/>
                <a:tab pos="1151890" algn="l"/>
                <a:tab pos="1511935" algn="l"/>
                <a:tab pos="1871980" algn="l"/>
                <a:tab pos="2232025" algn="l"/>
                <a:tab pos="2592070" algn="l"/>
                <a:tab pos="396240" algn="l"/>
              </a:tabLst>
            </a:pPr>
            <a:r>
              <a:rPr lang="en-GB" sz="1800" u="none" strike="noStrike" dirty="0">
                <a:effectLst/>
                <a:highlight>
                  <a:srgbClr val="FFFF00"/>
                </a:highlight>
                <a:latin typeface="Times New Roman" panose="02020603050405020304" pitchFamily="18" charset="0"/>
                <a:ea typeface="Times New Roman" panose="02020603050405020304" pitchFamily="18" charset="0"/>
              </a:rPr>
              <a:t>Recent data from polar bear studies at Svalbard (Norway) revealed increasing levels of </a:t>
            </a:r>
            <a:r>
              <a:rPr lang="en-GB" sz="1800" u="none" strike="noStrike" dirty="0" err="1">
                <a:effectLst/>
                <a:highlight>
                  <a:srgbClr val="FFFF00"/>
                </a:highlight>
                <a:latin typeface="Times New Roman" panose="02020603050405020304" pitchFamily="18" charset="0"/>
                <a:ea typeface="Times New Roman" panose="02020603050405020304" pitchFamily="18" charset="0"/>
              </a:rPr>
              <a:t>PFHxS</a:t>
            </a:r>
            <a:r>
              <a:rPr lang="en-GB" sz="1800" u="none" strike="noStrike" dirty="0">
                <a:effectLst/>
                <a:highlight>
                  <a:srgbClr val="FFFF00"/>
                </a:highlight>
                <a:latin typeface="Times New Roman" panose="02020603050405020304" pitchFamily="18" charset="0"/>
                <a:ea typeface="Times New Roman" panose="02020603050405020304" pitchFamily="18" charset="0"/>
              </a:rPr>
              <a:t> in plasma. </a:t>
            </a:r>
            <a:r>
              <a:rPr lang="en-GB" sz="1800" u="none" strike="noStrike" dirty="0" err="1">
                <a:effectLst/>
                <a:highlight>
                  <a:srgbClr val="FFFF00"/>
                </a:highlight>
                <a:latin typeface="Times New Roman" panose="02020603050405020304" pitchFamily="18" charset="0"/>
                <a:ea typeface="Times New Roman" panose="02020603050405020304" pitchFamily="18" charset="0"/>
              </a:rPr>
              <a:t>PFASs</a:t>
            </a:r>
            <a:r>
              <a:rPr lang="en-GB" sz="1800" u="none" strike="noStrike" dirty="0">
                <a:effectLst/>
                <a:highlight>
                  <a:srgbClr val="FFFF00"/>
                </a:highlight>
                <a:latin typeface="Times New Roman" panose="02020603050405020304" pitchFamily="18" charset="0"/>
                <a:ea typeface="Times New Roman" panose="02020603050405020304" pitchFamily="18" charset="0"/>
              </a:rPr>
              <a:t>, including </a:t>
            </a:r>
            <a:r>
              <a:rPr lang="en-GB" sz="1800" u="none" strike="noStrike" dirty="0" err="1">
                <a:effectLst/>
                <a:highlight>
                  <a:srgbClr val="FFFF00"/>
                </a:highlight>
                <a:latin typeface="Times New Roman" panose="02020603050405020304" pitchFamily="18" charset="0"/>
                <a:ea typeface="Times New Roman" panose="02020603050405020304" pitchFamily="18" charset="0"/>
              </a:rPr>
              <a:t>PFHxS</a:t>
            </a:r>
            <a:r>
              <a:rPr lang="en-GB" sz="1800" u="none" strike="noStrike" dirty="0">
                <a:effectLst/>
                <a:highlight>
                  <a:srgbClr val="FFFF00"/>
                </a:highlight>
                <a:latin typeface="Times New Roman" panose="02020603050405020304" pitchFamily="18" charset="0"/>
                <a:ea typeface="Times New Roman" panose="02020603050405020304" pitchFamily="18" charset="0"/>
              </a:rPr>
              <a:t>, contribute to the multiple-stressor effects observed in polar bears from Svalbard indicating a risk for adverse effects in wildlife</a:t>
            </a:r>
            <a:r>
              <a:rPr lang="en-GB" sz="1800" u="none" strike="noStrike" dirty="0">
                <a:effectLst/>
                <a:latin typeface="Times New Roman" panose="02020603050405020304" pitchFamily="18" charset="0"/>
                <a:ea typeface="Times New Roman" panose="02020603050405020304" pitchFamily="18" charset="0"/>
              </a:rPr>
              <a:t>. </a:t>
            </a:r>
          </a:p>
          <a:p>
            <a:pPr marL="342900" lvl="0" indent="-342900" algn="l">
              <a:spcAft>
                <a:spcPts val="600"/>
              </a:spcAft>
              <a:buSzPct val="100000"/>
              <a:buFont typeface="+mj-lt"/>
              <a:buAutoNum type="arabicPeriod"/>
              <a:tabLst>
                <a:tab pos="791845" algn="l"/>
                <a:tab pos="1151890" algn="l"/>
                <a:tab pos="1511935" algn="l"/>
                <a:tab pos="1871980" algn="l"/>
                <a:tab pos="2232025" algn="l"/>
                <a:tab pos="2592070" algn="l"/>
                <a:tab pos="396240" algn="l"/>
              </a:tabLst>
            </a:pPr>
            <a:r>
              <a:rPr lang="en-GB" sz="1800" u="none" strike="noStrike" dirty="0">
                <a:effectLst/>
                <a:latin typeface="Times New Roman" panose="02020603050405020304" pitchFamily="18" charset="0"/>
                <a:ea typeface="Times New Roman" panose="02020603050405020304" pitchFamily="18" charset="0"/>
              </a:rPr>
              <a:t>Based on the persistence, bioaccumulation, toxicity in mammals including humans and the widespread </a:t>
            </a:r>
            <a:r>
              <a:rPr lang="en-GB" sz="1800" u="none" strike="noStrike" dirty="0">
                <a:effectLst/>
                <a:highlight>
                  <a:srgbClr val="FFFF00"/>
                </a:highlight>
                <a:latin typeface="Times New Roman" panose="02020603050405020304" pitchFamily="18" charset="0"/>
                <a:ea typeface="Times New Roman" panose="02020603050405020304" pitchFamily="18" charset="0"/>
              </a:rPr>
              <a:t>occurrence in environmental compartments including at remote regions</a:t>
            </a:r>
            <a:r>
              <a:rPr lang="en-GB" sz="1800" u="none" strike="noStrike" dirty="0">
                <a:effectLst/>
                <a:latin typeface="Times New Roman" panose="02020603050405020304" pitchFamily="18" charset="0"/>
                <a:ea typeface="Times New Roman" panose="02020603050405020304" pitchFamily="18" charset="0"/>
              </a:rPr>
              <a:t>, it is concluded that </a:t>
            </a:r>
            <a:r>
              <a:rPr lang="en-GB" sz="1800" u="none" strike="noStrike" dirty="0" err="1">
                <a:effectLst/>
                <a:latin typeface="Times New Roman" panose="02020603050405020304" pitchFamily="18" charset="0"/>
                <a:ea typeface="Times New Roman" panose="02020603050405020304" pitchFamily="18" charset="0"/>
              </a:rPr>
              <a:t>PFHxS</a:t>
            </a:r>
            <a:r>
              <a:rPr lang="en-GB" sz="1800" u="none" strike="noStrike" dirty="0">
                <a:effectLst/>
                <a:latin typeface="Times New Roman" panose="02020603050405020304" pitchFamily="18" charset="0"/>
                <a:ea typeface="Times New Roman" panose="02020603050405020304" pitchFamily="18" charset="0"/>
              </a:rPr>
              <a:t>, its salts and </a:t>
            </a:r>
            <a:r>
              <a:rPr lang="en-GB" sz="1800" u="none" strike="noStrike" dirty="0" err="1">
                <a:effectLst/>
                <a:latin typeface="Times New Roman" panose="02020603050405020304" pitchFamily="18" charset="0"/>
                <a:ea typeface="Times New Roman" panose="02020603050405020304" pitchFamily="18" charset="0"/>
              </a:rPr>
              <a:t>PFHxS</a:t>
            </a:r>
            <a:r>
              <a:rPr lang="en-GB" sz="1800" u="none" strike="noStrike" dirty="0">
                <a:effectLst/>
                <a:latin typeface="Times New Roman" panose="02020603050405020304" pitchFamily="18" charset="0"/>
                <a:ea typeface="Times New Roman" panose="02020603050405020304" pitchFamily="18" charset="0"/>
              </a:rPr>
              <a:t> related compounds are likely, as a result of their long-range environmental transport, to lead to significant adverse human health and environmental effects such that global action is warranted.</a:t>
            </a:r>
          </a:p>
          <a:p>
            <a:br>
              <a:rPr lang="nb-NO" sz="1800" dirty="0">
                <a:effectLst/>
                <a:latin typeface="Times New Roman" panose="02020603050405020304" pitchFamily="18" charset="0"/>
                <a:ea typeface="Times New Roman" panose="02020603050405020304" pitchFamily="18" charset="0"/>
              </a:rPr>
            </a:br>
            <a:endParaRPr lang="en-GB" dirty="0"/>
          </a:p>
        </p:txBody>
      </p:sp>
      <p:sp>
        <p:nvSpPr>
          <p:cNvPr id="6" name="TextBox 5">
            <a:extLst>
              <a:ext uri="{FF2B5EF4-FFF2-40B4-BE49-F238E27FC236}">
                <a16:creationId xmlns:a16="http://schemas.microsoft.com/office/drawing/2014/main" id="{6B6F6A9B-1E18-E71E-FF6C-34CCAEA3BF48}"/>
              </a:ext>
            </a:extLst>
          </p:cNvPr>
          <p:cNvSpPr txBox="1"/>
          <p:nvPr/>
        </p:nvSpPr>
        <p:spPr>
          <a:xfrm>
            <a:off x="492370" y="6581001"/>
            <a:ext cx="6096000" cy="276999"/>
          </a:xfrm>
          <a:prstGeom prst="rect">
            <a:avLst/>
          </a:prstGeom>
          <a:noFill/>
        </p:spPr>
        <p:txBody>
          <a:bodyPr wrap="square">
            <a:spAutoFit/>
          </a:bodyPr>
          <a:lstStyle/>
          <a:p>
            <a:r>
              <a:rPr lang="en-GB" sz="1200" b="1" dirty="0">
                <a:effectLst/>
                <a:latin typeface="Times New Roman" panose="02020603050405020304" pitchFamily="18" charset="0"/>
                <a:ea typeface="Times New Roman" panose="02020603050405020304" pitchFamily="18" charset="0"/>
              </a:rPr>
              <a:t>UNEP</a:t>
            </a:r>
            <a:r>
              <a:rPr lang="en-GB" sz="1200" dirty="0">
                <a:effectLst/>
                <a:latin typeface="Times New Roman" panose="02020603050405020304" pitchFamily="18" charset="0"/>
                <a:ea typeface="Times New Roman" panose="02020603050405020304" pitchFamily="18" charset="0"/>
              </a:rPr>
              <a:t>/POPS/POPRC.14/6/Add.1</a:t>
            </a:r>
            <a:endParaRPr lang="en-GB" sz="1200" dirty="0"/>
          </a:p>
        </p:txBody>
      </p:sp>
      <p:pic>
        <p:nvPicPr>
          <p:cNvPr id="7" name="Picture 6">
            <a:extLst>
              <a:ext uri="{FF2B5EF4-FFF2-40B4-BE49-F238E27FC236}">
                <a16:creationId xmlns:a16="http://schemas.microsoft.com/office/drawing/2014/main" id="{FEB3CDB2-71B1-A565-F56C-321CC7A1C931}"/>
              </a:ext>
            </a:extLst>
          </p:cNvPr>
          <p:cNvPicPr>
            <a:picLocks noChangeAspect="1"/>
          </p:cNvPicPr>
          <p:nvPr/>
        </p:nvPicPr>
        <p:blipFill rotWithShape="1">
          <a:blip r:embed="rId2"/>
          <a:srcRect r="48668" b="68506"/>
          <a:stretch/>
        </p:blipFill>
        <p:spPr>
          <a:xfrm>
            <a:off x="9153074" y="1690688"/>
            <a:ext cx="2908298" cy="2043112"/>
          </a:xfrm>
          <a:prstGeom prst="rect">
            <a:avLst/>
          </a:prstGeom>
        </p:spPr>
      </p:pic>
      <p:pic>
        <p:nvPicPr>
          <p:cNvPr id="8" name="Picture 7">
            <a:extLst>
              <a:ext uri="{FF2B5EF4-FFF2-40B4-BE49-F238E27FC236}">
                <a16:creationId xmlns:a16="http://schemas.microsoft.com/office/drawing/2014/main" id="{1EFBBE0A-22B7-7A8E-227E-4226F3516E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4205" y="1517754"/>
            <a:ext cx="654546" cy="5341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Rectangle 9">
            <a:extLst>
              <a:ext uri="{FF2B5EF4-FFF2-40B4-BE49-F238E27FC236}">
                <a16:creationId xmlns:a16="http://schemas.microsoft.com/office/drawing/2014/main" id="{09B1B31D-9A28-A8B8-AC22-D27F431B38D0}"/>
              </a:ext>
            </a:extLst>
          </p:cNvPr>
          <p:cNvSpPr/>
          <p:nvPr/>
        </p:nvSpPr>
        <p:spPr>
          <a:xfrm>
            <a:off x="11180522" y="2117238"/>
            <a:ext cx="659372" cy="1368617"/>
          </a:xfrm>
          <a:prstGeom prst="rect">
            <a:avLst/>
          </a:prstGeom>
          <a:solidFill>
            <a:srgbClr val="92D05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C00000"/>
              </a:solidFill>
              <a:effectLst>
                <a:outerShdw blurRad="50800" dist="50800" dir="5400000" algn="ctr" rotWithShape="0">
                  <a:schemeClr val="accent2"/>
                </a:outerShdw>
              </a:effectLst>
            </a:endParaRPr>
          </a:p>
        </p:txBody>
      </p:sp>
      <p:sp>
        <p:nvSpPr>
          <p:cNvPr id="11" name="TextBox 10">
            <a:extLst>
              <a:ext uri="{FF2B5EF4-FFF2-40B4-BE49-F238E27FC236}">
                <a16:creationId xmlns:a16="http://schemas.microsoft.com/office/drawing/2014/main" id="{4363C6A8-79E6-62D3-C0F9-92AFEBF73C05}"/>
              </a:ext>
            </a:extLst>
          </p:cNvPr>
          <p:cNvSpPr txBox="1"/>
          <p:nvPr/>
        </p:nvSpPr>
        <p:spPr>
          <a:xfrm>
            <a:off x="9315937" y="3799114"/>
            <a:ext cx="2632814" cy="276999"/>
          </a:xfrm>
          <a:prstGeom prst="rect">
            <a:avLst/>
          </a:prstGeom>
          <a:noFill/>
        </p:spPr>
        <p:txBody>
          <a:bodyPr wrap="square">
            <a:spAutoFit/>
          </a:bodyPr>
          <a:lstStyle/>
          <a:p>
            <a:r>
              <a:rPr lang="en-GB" sz="1200" i="1" dirty="0"/>
              <a:t>Routti et al. 2017 Environ. Sci. Technol.</a:t>
            </a:r>
            <a:endParaRPr lang="en-GB" sz="1200" dirty="0"/>
          </a:p>
        </p:txBody>
      </p:sp>
    </p:spTree>
    <p:extLst>
      <p:ext uri="{BB962C8B-B14F-4D97-AF65-F5344CB8AC3E}">
        <p14:creationId xmlns:p14="http://schemas.microsoft.com/office/powerpoint/2010/main" val="2062875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32733" y="3201383"/>
            <a:ext cx="9226475" cy="954107"/>
          </a:xfrm>
          <a:prstGeom prst="rect">
            <a:avLst/>
          </a:prstGeom>
          <a:solidFill>
            <a:schemeClr val="accent4">
              <a:lumMod val="20000"/>
              <a:lumOff val="80000"/>
            </a:schemeClr>
          </a:solidFill>
        </p:spPr>
        <p:txBody>
          <a:bodyPr wrap="square">
            <a:spAutoFit/>
          </a:bodyPr>
          <a:lstStyle/>
          <a:p>
            <a:r>
              <a:rPr lang="en-GB" sz="2800" dirty="0"/>
              <a:t>Production capacity almost doubled, from about 1.2 to 2.3 billion tonnes, between 2000 and 2017 </a:t>
            </a:r>
          </a:p>
        </p:txBody>
      </p:sp>
      <p:sp>
        <p:nvSpPr>
          <p:cNvPr id="3" name="TextBox 2"/>
          <p:cNvSpPr txBox="1"/>
          <p:nvPr/>
        </p:nvSpPr>
        <p:spPr>
          <a:xfrm>
            <a:off x="939501" y="2049556"/>
            <a:ext cx="9681882" cy="954107"/>
          </a:xfrm>
          <a:prstGeom prst="rect">
            <a:avLst/>
          </a:prstGeom>
          <a:solidFill>
            <a:schemeClr val="accent4">
              <a:lumMod val="20000"/>
              <a:lumOff val="80000"/>
            </a:schemeClr>
          </a:solidFill>
        </p:spPr>
        <p:txBody>
          <a:bodyPr wrap="square" rtlCol="0">
            <a:spAutoFit/>
          </a:bodyPr>
          <a:lstStyle/>
          <a:p>
            <a:r>
              <a:rPr lang="en-GB" sz="2800" dirty="0"/>
              <a:t>The chemical industry (including pharmaceuticals) is the second largest manufacturing industry in the world (measured as sales).</a:t>
            </a:r>
          </a:p>
        </p:txBody>
      </p:sp>
      <p:sp>
        <p:nvSpPr>
          <p:cNvPr id="4" name="TextBox 3"/>
          <p:cNvSpPr txBox="1"/>
          <p:nvPr/>
        </p:nvSpPr>
        <p:spPr>
          <a:xfrm>
            <a:off x="1180617" y="4168544"/>
            <a:ext cx="3924151" cy="369332"/>
          </a:xfrm>
          <a:prstGeom prst="rect">
            <a:avLst/>
          </a:prstGeom>
          <a:noFill/>
        </p:spPr>
        <p:txBody>
          <a:bodyPr wrap="none" rtlCol="0">
            <a:spAutoFit/>
          </a:bodyPr>
          <a:lstStyle/>
          <a:p>
            <a:r>
              <a:rPr lang="en-GB" dirty="0"/>
              <a:t>Global chemicals outlook II. 2020. UNEP</a:t>
            </a:r>
          </a:p>
        </p:txBody>
      </p:sp>
      <p:pic>
        <p:nvPicPr>
          <p:cNvPr id="5" name="Picture 4">
            <a:extLst>
              <a:ext uri="{FF2B5EF4-FFF2-40B4-BE49-F238E27FC236}">
                <a16:creationId xmlns:a16="http://schemas.microsoft.com/office/drawing/2014/main" id="{C65DEF3B-2C9B-9330-94F0-D7964D593CC9}"/>
              </a:ext>
            </a:extLst>
          </p:cNvPr>
          <p:cNvPicPr>
            <a:picLocks noChangeAspect="1"/>
          </p:cNvPicPr>
          <p:nvPr/>
        </p:nvPicPr>
        <p:blipFill>
          <a:blip r:embed="rId2"/>
          <a:stretch>
            <a:fillRect/>
          </a:stretch>
        </p:blipFill>
        <p:spPr>
          <a:xfrm>
            <a:off x="628638" y="4783743"/>
            <a:ext cx="2184932" cy="1453973"/>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1177ACF3-069F-C409-CCA7-14A42A613862}"/>
              </a:ext>
            </a:extLst>
          </p:cNvPr>
          <p:cNvPicPr>
            <a:picLocks noChangeAspect="1"/>
          </p:cNvPicPr>
          <p:nvPr/>
        </p:nvPicPr>
        <p:blipFill rotWithShape="1">
          <a:blip r:embed="rId3"/>
          <a:srcRect r="18735"/>
          <a:stretch/>
        </p:blipFill>
        <p:spPr>
          <a:xfrm>
            <a:off x="4740244" y="224819"/>
            <a:ext cx="2365470" cy="1647503"/>
          </a:xfrm>
          <a:prstGeom prst="rect">
            <a:avLst/>
          </a:prstGeom>
          <a:ln>
            <a:noFill/>
          </a:ln>
          <a:effectLst>
            <a:outerShdw blurRad="292100" dist="139700" dir="2700000" algn="tl" rotWithShape="0">
              <a:srgbClr val="333333">
                <a:alpha val="65000"/>
              </a:srgbClr>
            </a:outerShdw>
          </a:effectLst>
        </p:spPr>
      </p:pic>
      <p:pic>
        <p:nvPicPr>
          <p:cNvPr id="7" name="Picture 4" descr="&lt;p&gt;UNDERSØKT: Disse jakkene inneholder ifølge Forbrukerrådets undersøkelse helseskadelige stoffer.&lt;br/&gt;&lt;/p&gt;">
            <a:extLst>
              <a:ext uri="{FF2B5EF4-FFF2-40B4-BE49-F238E27FC236}">
                <a16:creationId xmlns:a16="http://schemas.microsoft.com/office/drawing/2014/main" id="{5BC9A6D4-5A2B-1EEA-C08D-410A239E257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352"/>
          <a:stretch/>
        </p:blipFill>
        <p:spPr bwMode="auto">
          <a:xfrm>
            <a:off x="8684390" y="269803"/>
            <a:ext cx="1936993" cy="14512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E42DAFC-470B-14CA-3BA1-B8F81E110B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4390" y="4865495"/>
            <a:ext cx="2702580" cy="123778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89201BBC-820C-DF5B-F834-353E3FDF73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47930" y="4764427"/>
            <a:ext cx="2607337" cy="1461255"/>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28A2DAB8-912E-3D6C-FBE2-23325512F92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9500" y="230147"/>
            <a:ext cx="2812053" cy="1573541"/>
          </a:xfrm>
          <a:prstGeom prst="rect">
            <a:avLst/>
          </a:prstGeom>
        </p:spPr>
      </p:pic>
      <p:pic>
        <p:nvPicPr>
          <p:cNvPr id="11" name="Picture 10">
            <a:extLst>
              <a:ext uri="{FF2B5EF4-FFF2-40B4-BE49-F238E27FC236}">
                <a16:creationId xmlns:a16="http://schemas.microsoft.com/office/drawing/2014/main" id="{77B22C23-3C46-23EF-1A6F-FBE79C822D6A}"/>
              </a:ext>
            </a:extLst>
          </p:cNvPr>
          <p:cNvPicPr>
            <a:picLocks noChangeAspect="1"/>
          </p:cNvPicPr>
          <p:nvPr/>
        </p:nvPicPr>
        <p:blipFill>
          <a:blip r:embed="rId8"/>
          <a:stretch>
            <a:fillRect/>
          </a:stretch>
        </p:blipFill>
        <p:spPr>
          <a:xfrm>
            <a:off x="3142693" y="4764427"/>
            <a:ext cx="2435425" cy="14612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470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C11DCD-4DD9-4B28-6B48-EB482F6CE6E9}"/>
              </a:ext>
            </a:extLst>
          </p:cNvPr>
          <p:cNvPicPr>
            <a:picLocks noChangeAspect="1"/>
          </p:cNvPicPr>
          <p:nvPr/>
        </p:nvPicPr>
        <p:blipFill rotWithShape="1">
          <a:blip r:embed="rId2"/>
          <a:srcRect b="61587"/>
          <a:stretch/>
        </p:blipFill>
        <p:spPr>
          <a:xfrm>
            <a:off x="57090" y="1926772"/>
            <a:ext cx="12077820" cy="3809999"/>
          </a:xfrm>
          <a:prstGeom prst="rect">
            <a:avLst/>
          </a:prstGeom>
        </p:spPr>
      </p:pic>
      <p:sp>
        <p:nvSpPr>
          <p:cNvPr id="4" name="TextBox 3">
            <a:extLst>
              <a:ext uri="{FF2B5EF4-FFF2-40B4-BE49-F238E27FC236}">
                <a16:creationId xmlns:a16="http://schemas.microsoft.com/office/drawing/2014/main" id="{86563693-B532-6AAB-233C-8364EDCEDE5B}"/>
              </a:ext>
            </a:extLst>
          </p:cNvPr>
          <p:cNvSpPr txBox="1"/>
          <p:nvPr/>
        </p:nvSpPr>
        <p:spPr>
          <a:xfrm>
            <a:off x="1143000" y="6357649"/>
            <a:ext cx="6096000" cy="276999"/>
          </a:xfrm>
          <a:prstGeom prst="rect">
            <a:avLst/>
          </a:prstGeom>
          <a:noFill/>
        </p:spPr>
        <p:txBody>
          <a:bodyPr wrap="square">
            <a:spAutoFit/>
          </a:bodyPr>
          <a:lstStyle/>
          <a:p>
            <a:r>
              <a:rPr lang="en-GB" sz="1200" i="1" dirty="0"/>
              <a:t>Wang et al. 2022 Environ. Sci. Technol.</a:t>
            </a:r>
            <a:endParaRPr lang="en-GB" sz="1200" dirty="0"/>
          </a:p>
        </p:txBody>
      </p:sp>
      <p:sp>
        <p:nvSpPr>
          <p:cNvPr id="3" name="Title 2">
            <a:extLst>
              <a:ext uri="{FF2B5EF4-FFF2-40B4-BE49-F238E27FC236}">
                <a16:creationId xmlns:a16="http://schemas.microsoft.com/office/drawing/2014/main" id="{BB2EFD5D-0083-8AB7-7863-3EA34897CC7C}"/>
              </a:ext>
            </a:extLst>
          </p:cNvPr>
          <p:cNvSpPr>
            <a:spLocks noGrp="1"/>
          </p:cNvSpPr>
          <p:nvPr>
            <p:ph type="title"/>
          </p:nvPr>
        </p:nvSpPr>
        <p:spPr/>
        <p:txBody>
          <a:bodyPr/>
          <a:lstStyle/>
          <a:p>
            <a:r>
              <a:rPr lang="en-GB" dirty="0"/>
              <a:t>Workflow under the Stockholm Convention</a:t>
            </a:r>
          </a:p>
        </p:txBody>
      </p:sp>
      <p:sp>
        <p:nvSpPr>
          <p:cNvPr id="7" name="Rectangle 6">
            <a:extLst>
              <a:ext uri="{FF2B5EF4-FFF2-40B4-BE49-F238E27FC236}">
                <a16:creationId xmlns:a16="http://schemas.microsoft.com/office/drawing/2014/main" id="{532BF6D0-D1C0-741D-66FF-E67688140F10}"/>
              </a:ext>
            </a:extLst>
          </p:cNvPr>
          <p:cNvSpPr/>
          <p:nvPr/>
        </p:nvSpPr>
        <p:spPr>
          <a:xfrm>
            <a:off x="9133114" y="3722914"/>
            <a:ext cx="2738455" cy="4817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3797FB5D-CD3D-2D7B-D568-A88F9B7BC5ED}"/>
              </a:ext>
            </a:extLst>
          </p:cNvPr>
          <p:cNvCxnSpPr/>
          <p:nvPr/>
        </p:nvCxnSpPr>
        <p:spPr>
          <a:xfrm>
            <a:off x="679938" y="2102338"/>
            <a:ext cx="992554"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CC42437-A3A8-F4E8-081E-66E8C5F88DDC}"/>
              </a:ext>
            </a:extLst>
          </p:cNvPr>
          <p:cNvCxnSpPr>
            <a:cxnSpLocks/>
          </p:cNvCxnSpPr>
          <p:nvPr/>
        </p:nvCxnSpPr>
        <p:spPr>
          <a:xfrm>
            <a:off x="9999784" y="2102338"/>
            <a:ext cx="1129324"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C5C2F10-1B6D-B8D6-909E-3A0C1C37321C}"/>
              </a:ext>
            </a:extLst>
          </p:cNvPr>
          <p:cNvCxnSpPr>
            <a:cxnSpLocks/>
          </p:cNvCxnSpPr>
          <p:nvPr/>
        </p:nvCxnSpPr>
        <p:spPr>
          <a:xfrm>
            <a:off x="2540000" y="2102338"/>
            <a:ext cx="1250462"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34535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1" y="-4058333"/>
            <a:ext cx="17704969" cy="11803313"/>
          </a:xfrm>
          <a:prstGeom prst="rect">
            <a:avLst/>
          </a:prstGeom>
        </p:spPr>
      </p:pic>
      <p:sp>
        <p:nvSpPr>
          <p:cNvPr id="38" name="TextBox 37"/>
          <p:cNvSpPr txBox="1"/>
          <p:nvPr/>
        </p:nvSpPr>
        <p:spPr>
          <a:xfrm>
            <a:off x="9784944" y="6583009"/>
            <a:ext cx="2549728" cy="276999"/>
          </a:xfrm>
          <a:prstGeom prst="rect">
            <a:avLst/>
          </a:prstGeom>
          <a:noFill/>
        </p:spPr>
        <p:txBody>
          <a:bodyPr wrap="square" rtlCol="0">
            <a:spAutoFit/>
          </a:bodyPr>
          <a:lstStyle/>
          <a:p>
            <a:r>
              <a:rPr lang="en-GB" sz="1200" dirty="0" err="1">
                <a:solidFill>
                  <a:schemeClr val="bg1"/>
                </a:solidFill>
              </a:rPr>
              <a:t>Foto</a:t>
            </a:r>
            <a:r>
              <a:rPr lang="en-GB" sz="1200" dirty="0">
                <a:solidFill>
                  <a:schemeClr val="bg1"/>
                </a:solidFill>
              </a:rPr>
              <a:t>: Ann Kristin Balto/NP</a:t>
            </a:r>
          </a:p>
        </p:txBody>
      </p:sp>
      <p:sp>
        <p:nvSpPr>
          <p:cNvPr id="31" name="TextBox 30"/>
          <p:cNvSpPr txBox="1"/>
          <p:nvPr/>
        </p:nvSpPr>
        <p:spPr>
          <a:xfrm>
            <a:off x="2269848" y="6348947"/>
            <a:ext cx="5176989" cy="276999"/>
          </a:xfrm>
          <a:prstGeom prst="rect">
            <a:avLst/>
          </a:prstGeom>
          <a:noFill/>
        </p:spPr>
        <p:txBody>
          <a:bodyPr wrap="square" rtlCol="0">
            <a:spAutoFit/>
          </a:bodyPr>
          <a:lstStyle/>
          <a:p>
            <a:r>
              <a:rPr lang="en-GB" sz="1200" i="1" dirty="0"/>
              <a:t>Routti et al., unpublished</a:t>
            </a:r>
          </a:p>
        </p:txBody>
      </p:sp>
      <p:pic>
        <p:nvPicPr>
          <p:cNvPr id="3" name="Picture 2">
            <a:extLst>
              <a:ext uri="{FF2B5EF4-FFF2-40B4-BE49-F238E27FC236}">
                <a16:creationId xmlns:a16="http://schemas.microsoft.com/office/drawing/2014/main" id="{294EF515-0375-5EF3-1E60-8202B1EA14A3}"/>
              </a:ext>
            </a:extLst>
          </p:cNvPr>
          <p:cNvPicPr>
            <a:picLocks noChangeAspect="1"/>
          </p:cNvPicPr>
          <p:nvPr/>
        </p:nvPicPr>
        <p:blipFill>
          <a:blip r:embed="rId4"/>
          <a:stretch>
            <a:fillRect/>
          </a:stretch>
        </p:blipFill>
        <p:spPr>
          <a:xfrm>
            <a:off x="282362" y="350520"/>
            <a:ext cx="7460627" cy="5837426"/>
          </a:xfrm>
          <a:prstGeom prst="rect">
            <a:avLst/>
          </a:prstGeom>
        </p:spPr>
      </p:pic>
      <p:pic>
        <p:nvPicPr>
          <p:cNvPr id="6" name="Picture 5">
            <a:extLst>
              <a:ext uri="{FF2B5EF4-FFF2-40B4-BE49-F238E27FC236}">
                <a16:creationId xmlns:a16="http://schemas.microsoft.com/office/drawing/2014/main" id="{F05017CC-2E45-D0B8-60F4-312D8B6110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67724" y="350520"/>
            <a:ext cx="2224276" cy="2242787"/>
          </a:xfrm>
          <a:prstGeom prst="rect">
            <a:avLst/>
          </a:prstGeom>
          <a:ln>
            <a:solidFill>
              <a:schemeClr val="bg2"/>
            </a:solidFill>
          </a:ln>
        </p:spPr>
      </p:pic>
      <p:sp>
        <p:nvSpPr>
          <p:cNvPr id="7" name="Oval 6">
            <a:extLst>
              <a:ext uri="{FF2B5EF4-FFF2-40B4-BE49-F238E27FC236}">
                <a16:creationId xmlns:a16="http://schemas.microsoft.com/office/drawing/2014/main" id="{73FB501B-81ED-77A1-A926-349D6F95F663}"/>
              </a:ext>
            </a:extLst>
          </p:cNvPr>
          <p:cNvSpPr/>
          <p:nvPr/>
        </p:nvSpPr>
        <p:spPr>
          <a:xfrm>
            <a:off x="11437620" y="1843323"/>
            <a:ext cx="178503" cy="1676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148555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45695"/>
            <a:ext cx="12299324" cy="7603695"/>
          </a:xfrm>
          <a:prstGeom prst="rect">
            <a:avLst/>
          </a:prstGeom>
        </p:spPr>
      </p:pic>
      <p:sp>
        <p:nvSpPr>
          <p:cNvPr id="2" name="Title 1"/>
          <p:cNvSpPr>
            <a:spLocks noGrp="1"/>
          </p:cNvSpPr>
          <p:nvPr>
            <p:ph type="title" idx="4294967295"/>
          </p:nvPr>
        </p:nvSpPr>
        <p:spPr>
          <a:xfrm>
            <a:off x="4156982" y="246743"/>
            <a:ext cx="10515600" cy="1325563"/>
          </a:xfrm>
        </p:spPr>
        <p:txBody>
          <a:bodyPr>
            <a:normAutofit/>
          </a:bodyPr>
          <a:lstStyle/>
          <a:p>
            <a:r>
              <a:rPr lang="nb-NO" sz="6600" b="1" dirty="0" err="1">
                <a:solidFill>
                  <a:srgbClr val="FFFF00"/>
                </a:solidFill>
              </a:rPr>
              <a:t>Thank</a:t>
            </a:r>
            <a:r>
              <a:rPr lang="nb-NO" sz="6600" b="1" dirty="0">
                <a:solidFill>
                  <a:srgbClr val="FFFF00"/>
                </a:solidFill>
              </a:rPr>
              <a:t> </a:t>
            </a:r>
            <a:r>
              <a:rPr lang="nb-NO" sz="6600" b="1" dirty="0" err="1">
                <a:solidFill>
                  <a:srgbClr val="FFFF00"/>
                </a:solidFill>
              </a:rPr>
              <a:t>you</a:t>
            </a:r>
            <a:r>
              <a:rPr lang="nb-NO" sz="6600" b="1" dirty="0">
                <a:solidFill>
                  <a:srgbClr val="FFFF00"/>
                </a:solidFill>
              </a:rPr>
              <a:t>!</a:t>
            </a:r>
          </a:p>
        </p:txBody>
      </p:sp>
      <p:sp>
        <p:nvSpPr>
          <p:cNvPr id="4" name="TextBox 3"/>
          <p:cNvSpPr txBox="1"/>
          <p:nvPr/>
        </p:nvSpPr>
        <p:spPr>
          <a:xfrm>
            <a:off x="8838163" y="6245736"/>
            <a:ext cx="1630574" cy="261610"/>
          </a:xfrm>
          <a:prstGeom prst="rect">
            <a:avLst/>
          </a:prstGeom>
          <a:noFill/>
        </p:spPr>
        <p:txBody>
          <a:bodyPr wrap="none" rtlCol="0">
            <a:spAutoFit/>
          </a:bodyPr>
          <a:lstStyle/>
          <a:p>
            <a:r>
              <a:rPr lang="nb-NO" sz="1100" dirty="0">
                <a:solidFill>
                  <a:schemeClr val="bg1"/>
                </a:solidFill>
              </a:rPr>
              <a:t>Photo: Magnus Andersen</a:t>
            </a:r>
          </a:p>
        </p:txBody>
      </p:sp>
      <p:sp>
        <p:nvSpPr>
          <p:cNvPr id="3" name="TextBox 2"/>
          <p:cNvSpPr txBox="1"/>
          <p:nvPr/>
        </p:nvSpPr>
        <p:spPr>
          <a:xfrm>
            <a:off x="1126947" y="3492827"/>
            <a:ext cx="3804631" cy="1077218"/>
          </a:xfrm>
          <a:prstGeom prst="rect">
            <a:avLst/>
          </a:prstGeom>
          <a:noFill/>
        </p:spPr>
        <p:txBody>
          <a:bodyPr wrap="none" rtlCol="0">
            <a:spAutoFit/>
          </a:bodyPr>
          <a:lstStyle/>
          <a:p>
            <a:pPr algn="ctr"/>
            <a:r>
              <a:rPr lang="en-GB" sz="3200" dirty="0">
                <a:solidFill>
                  <a:schemeClr val="bg1"/>
                </a:solidFill>
              </a:rPr>
              <a:t>heli.routti@npolar.no</a:t>
            </a:r>
          </a:p>
          <a:p>
            <a:endParaRPr lang="en-GB" sz="3200" dirty="0">
              <a:solidFill>
                <a:schemeClr val="bg1"/>
              </a:solidFill>
            </a:endParaRPr>
          </a:p>
        </p:txBody>
      </p:sp>
    </p:spTree>
    <p:extLst>
      <p:ext uri="{BB962C8B-B14F-4D97-AF65-F5344CB8AC3E}">
        <p14:creationId xmlns:p14="http://schemas.microsoft.com/office/powerpoint/2010/main" val="2794424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388F446-47C1-B60E-8394-B31BB82A978F}"/>
              </a:ext>
            </a:extLst>
          </p:cNvPr>
          <p:cNvSpPr txBox="1"/>
          <p:nvPr/>
        </p:nvSpPr>
        <p:spPr>
          <a:xfrm>
            <a:off x="10101941" y="2842736"/>
            <a:ext cx="1883229" cy="1477328"/>
          </a:xfrm>
          <a:prstGeom prst="rect">
            <a:avLst/>
          </a:prstGeom>
          <a:solidFill>
            <a:schemeClr val="bg1">
              <a:lumMod val="85000"/>
            </a:schemeClr>
          </a:solidFill>
        </p:spPr>
        <p:txBody>
          <a:bodyPr wrap="square">
            <a:spAutoFit/>
          </a:bodyPr>
          <a:lstStyle/>
          <a:p>
            <a:pPr algn="ctr"/>
            <a:r>
              <a:rPr lang="en-GB" sz="1800" dirty="0">
                <a:solidFill>
                  <a:srgbClr val="FF0000"/>
                </a:solidFill>
              </a:rPr>
              <a:t>Historical global production of </a:t>
            </a:r>
            <a:r>
              <a:rPr lang="en-GB" sz="1800" b="1" dirty="0">
                <a:solidFill>
                  <a:srgbClr val="FF0000"/>
                </a:solidFill>
              </a:rPr>
              <a:t>PCBs</a:t>
            </a:r>
            <a:r>
              <a:rPr lang="en-GB" sz="1800" dirty="0">
                <a:solidFill>
                  <a:srgbClr val="FF0000"/>
                </a:solidFill>
              </a:rPr>
              <a:t>:</a:t>
            </a:r>
          </a:p>
          <a:p>
            <a:pPr algn="ctr"/>
            <a:r>
              <a:rPr lang="en-GB" sz="1800" b="1" dirty="0">
                <a:solidFill>
                  <a:srgbClr val="FF0000"/>
                </a:solidFill>
              </a:rPr>
              <a:t>1.3 million tons</a:t>
            </a:r>
          </a:p>
          <a:p>
            <a:pPr algn="ctr"/>
            <a:endParaRPr lang="en-GB" sz="1800" dirty="0"/>
          </a:p>
        </p:txBody>
      </p:sp>
      <p:pic>
        <p:nvPicPr>
          <p:cNvPr id="6" name="Picture 5" descr="Chart, bar chart&#10;&#10;Description automatically generated">
            <a:extLst>
              <a:ext uri="{FF2B5EF4-FFF2-40B4-BE49-F238E27FC236}">
                <a16:creationId xmlns:a16="http://schemas.microsoft.com/office/drawing/2014/main" id="{E53C2CEB-F338-8177-492F-67E17328C8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830" y="432948"/>
            <a:ext cx="9526329" cy="6296904"/>
          </a:xfrm>
          <a:prstGeom prst="rect">
            <a:avLst/>
          </a:prstGeom>
        </p:spPr>
      </p:pic>
    </p:spTree>
    <p:extLst>
      <p:ext uri="{BB962C8B-B14F-4D97-AF65-F5344CB8AC3E}">
        <p14:creationId xmlns:p14="http://schemas.microsoft.com/office/powerpoint/2010/main" val="1218902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087250" y="159452"/>
            <a:ext cx="4855284" cy="3228247"/>
          </a:xfrm>
          <a:prstGeom prst="rect">
            <a:avLst/>
          </a:prstGeom>
        </p:spPr>
      </p:pic>
      <p:pic>
        <p:nvPicPr>
          <p:cNvPr id="3" name="Picture 2" descr="Polluted: 'Millions of tonnes' of the world's e-waste ends up in Africa where it is dumped in landfills like Agbogbloshie (pictured) in Ghana's capital Accra"/>
          <p:cNvPicPr>
            <a:picLocks noChangeAspect="1" noChangeArrowheads="1"/>
          </p:cNvPicPr>
          <p:nvPr/>
        </p:nvPicPr>
        <p:blipFill rotWithShape="1">
          <a:blip r:embed="rId4">
            <a:extLst>
              <a:ext uri="{28A0092B-C50C-407E-A947-70E740481C1C}">
                <a14:useLocalDpi xmlns:a14="http://schemas.microsoft.com/office/drawing/2010/main" val="0"/>
              </a:ext>
            </a:extLst>
          </a:blip>
          <a:srcRect t="17401"/>
          <a:stretch/>
        </p:blipFill>
        <p:spPr bwMode="auto">
          <a:xfrm>
            <a:off x="6708694" y="3538803"/>
            <a:ext cx="5354215" cy="331919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lh4.googleusercontent.com/FSttOqF0k_AngtTwlQR-Qj1mZpJvZVUsessRanvIXO3E_D7LTp3LxYYqQ4moBX3rjZ0YYbnoQ6kBxI7_K9AF1exi44_0j2wC2xZnPNCjrziLjRDck2hrJ0HaV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6366" y="107080"/>
            <a:ext cx="5082403" cy="33353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24" y="3538802"/>
            <a:ext cx="5931689" cy="3319197"/>
          </a:xfrm>
          <a:prstGeom prst="rect">
            <a:avLst/>
          </a:prstGeom>
        </p:spPr>
      </p:pic>
      <p:sp>
        <p:nvSpPr>
          <p:cNvPr id="6" name="Rectangle 5">
            <a:extLst>
              <a:ext uri="{FF2B5EF4-FFF2-40B4-BE49-F238E27FC236}">
                <a16:creationId xmlns:a16="http://schemas.microsoft.com/office/drawing/2014/main" id="{E83D64F0-911C-C7B7-D599-8BA974468C03}"/>
              </a:ext>
            </a:extLst>
          </p:cNvPr>
          <p:cNvSpPr/>
          <p:nvPr/>
        </p:nvSpPr>
        <p:spPr>
          <a:xfrm>
            <a:off x="2050160" y="2729904"/>
            <a:ext cx="8891380" cy="1508105"/>
          </a:xfrm>
          <a:prstGeom prst="rect">
            <a:avLst/>
          </a:prstGeom>
          <a:solidFill>
            <a:schemeClr val="bg1"/>
          </a:solidFill>
        </p:spPr>
        <p:txBody>
          <a:bodyPr wrap="square">
            <a:spAutoFit/>
          </a:bodyPr>
          <a:lstStyle/>
          <a:p>
            <a:r>
              <a:rPr lang="en-GB" sz="3200" b="1" dirty="0"/>
              <a:t>10 million tons</a:t>
            </a:r>
            <a:r>
              <a:rPr lang="en-GB" sz="3200" dirty="0"/>
              <a:t> of toxic chemicals released into our environment by industries each year</a:t>
            </a:r>
          </a:p>
          <a:p>
            <a:r>
              <a:rPr lang="en-GB" sz="2800" i="1" dirty="0"/>
              <a:t>www.worldometers.info</a:t>
            </a:r>
          </a:p>
        </p:txBody>
      </p:sp>
    </p:spTree>
    <p:extLst>
      <p:ext uri="{BB962C8B-B14F-4D97-AF65-F5344CB8AC3E}">
        <p14:creationId xmlns:p14="http://schemas.microsoft.com/office/powerpoint/2010/main" val="936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rock&#10;&#10;Description automatically generated with low confidence">
            <a:extLst>
              <a:ext uri="{FF2B5EF4-FFF2-40B4-BE49-F238E27FC236}">
                <a16:creationId xmlns:a16="http://schemas.microsoft.com/office/drawing/2014/main" id="{4B0263BC-E27B-D165-7269-F7C9BB6434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8556" y="313557"/>
            <a:ext cx="1703351" cy="1429820"/>
          </a:xfrm>
          <a:prstGeom prst="rect">
            <a:avLst/>
          </a:prstGeom>
        </p:spPr>
      </p:pic>
      <p:pic>
        <p:nvPicPr>
          <p:cNvPr id="8" name="Picture 7" descr="Chart, bar chart&#10;&#10;Description automatically generated">
            <a:extLst>
              <a:ext uri="{FF2B5EF4-FFF2-40B4-BE49-F238E27FC236}">
                <a16:creationId xmlns:a16="http://schemas.microsoft.com/office/drawing/2014/main" id="{6C189E38-BB98-59B1-0808-B40D3F9AFF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1085" y="1955333"/>
            <a:ext cx="6349133" cy="3683467"/>
          </a:xfrm>
          <a:prstGeom prst="rect">
            <a:avLst/>
          </a:prstGeom>
        </p:spPr>
      </p:pic>
      <p:sp>
        <p:nvSpPr>
          <p:cNvPr id="10" name="TextBox 9">
            <a:extLst>
              <a:ext uri="{FF2B5EF4-FFF2-40B4-BE49-F238E27FC236}">
                <a16:creationId xmlns:a16="http://schemas.microsoft.com/office/drawing/2014/main" id="{274B8FCF-651B-0D91-70D0-30E4E7A91A5C}"/>
              </a:ext>
            </a:extLst>
          </p:cNvPr>
          <p:cNvSpPr txBox="1"/>
          <p:nvPr/>
        </p:nvSpPr>
        <p:spPr>
          <a:xfrm>
            <a:off x="5320021" y="6581001"/>
            <a:ext cx="3376246" cy="276999"/>
          </a:xfrm>
          <a:prstGeom prst="rect">
            <a:avLst/>
          </a:prstGeom>
          <a:noFill/>
        </p:spPr>
        <p:txBody>
          <a:bodyPr wrap="square">
            <a:spAutoFit/>
          </a:bodyPr>
          <a:lstStyle/>
          <a:p>
            <a:r>
              <a:rPr lang="en-GB" sz="1200" i="1" dirty="0"/>
              <a:t>UNEP: Global Mercury Assessment 2018</a:t>
            </a:r>
          </a:p>
        </p:txBody>
      </p:sp>
      <p:pic>
        <p:nvPicPr>
          <p:cNvPr id="12" name="Picture 11" descr="Diagram&#10;&#10;Description automatically generated">
            <a:extLst>
              <a:ext uri="{FF2B5EF4-FFF2-40B4-BE49-F238E27FC236}">
                <a16:creationId xmlns:a16="http://schemas.microsoft.com/office/drawing/2014/main" id="{045BED64-D01B-B9A0-C61C-5CA30F911AD3}"/>
              </a:ext>
            </a:extLst>
          </p:cNvPr>
          <p:cNvPicPr>
            <a:picLocks noChangeAspect="1"/>
          </p:cNvPicPr>
          <p:nvPr/>
        </p:nvPicPr>
        <p:blipFill rotWithShape="1">
          <a:blip r:embed="rId5">
            <a:extLst>
              <a:ext uri="{28A0092B-C50C-407E-A947-70E740481C1C}">
                <a14:useLocalDpi xmlns:a14="http://schemas.microsoft.com/office/drawing/2010/main" val="0"/>
              </a:ext>
            </a:extLst>
          </a:blip>
          <a:srcRect l="7198" t="7195" r="53800" b="10666"/>
          <a:stretch/>
        </p:blipFill>
        <p:spPr>
          <a:xfrm>
            <a:off x="421782" y="947929"/>
            <a:ext cx="4539343" cy="5633072"/>
          </a:xfrm>
          <a:prstGeom prst="rect">
            <a:avLst/>
          </a:prstGeom>
        </p:spPr>
      </p:pic>
    </p:spTree>
    <p:extLst>
      <p:ext uri="{BB962C8B-B14F-4D97-AF65-F5344CB8AC3E}">
        <p14:creationId xmlns:p14="http://schemas.microsoft.com/office/powerpoint/2010/main" val="10629159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E1DDC-376A-0321-08F5-15ABF0221626}"/>
              </a:ext>
            </a:extLst>
          </p:cNvPr>
          <p:cNvSpPr>
            <a:spLocks noGrp="1"/>
          </p:cNvSpPr>
          <p:nvPr>
            <p:ph type="title"/>
          </p:nvPr>
        </p:nvSpPr>
        <p:spPr>
          <a:xfrm>
            <a:off x="587829" y="365125"/>
            <a:ext cx="10515600" cy="1325563"/>
          </a:xfrm>
        </p:spPr>
        <p:txBody>
          <a:bodyPr/>
          <a:lstStyle/>
          <a:p>
            <a:r>
              <a:rPr lang="en-GB" dirty="0"/>
              <a:t>Mercury emissions			Levels in humans</a:t>
            </a:r>
          </a:p>
        </p:txBody>
      </p:sp>
      <p:sp>
        <p:nvSpPr>
          <p:cNvPr id="3" name="TextBox 2">
            <a:extLst>
              <a:ext uri="{FF2B5EF4-FFF2-40B4-BE49-F238E27FC236}">
                <a16:creationId xmlns:a16="http://schemas.microsoft.com/office/drawing/2014/main" id="{3C81CBB0-7476-36D7-3E6D-02108C479382}"/>
              </a:ext>
            </a:extLst>
          </p:cNvPr>
          <p:cNvSpPr txBox="1"/>
          <p:nvPr/>
        </p:nvSpPr>
        <p:spPr>
          <a:xfrm>
            <a:off x="838200" y="6354375"/>
            <a:ext cx="2538047" cy="276999"/>
          </a:xfrm>
          <a:prstGeom prst="rect">
            <a:avLst/>
          </a:prstGeom>
          <a:noFill/>
        </p:spPr>
        <p:txBody>
          <a:bodyPr wrap="square">
            <a:spAutoFit/>
          </a:bodyPr>
          <a:lstStyle/>
          <a:p>
            <a:r>
              <a:rPr lang="en-GB" sz="1200" i="1" dirty="0"/>
              <a:t>Dastoor et al. 2022 Sci Total Environ.</a:t>
            </a:r>
            <a:endParaRPr lang="en-GB" sz="1200" dirty="0"/>
          </a:p>
        </p:txBody>
      </p:sp>
      <p:pic>
        <p:nvPicPr>
          <p:cNvPr id="4" name="Picture 3" descr="A picture containing diagram&#10;&#10;Description automatically generated">
            <a:extLst>
              <a:ext uri="{FF2B5EF4-FFF2-40B4-BE49-F238E27FC236}">
                <a16:creationId xmlns:a16="http://schemas.microsoft.com/office/drawing/2014/main" id="{0B11A5BF-7452-0E56-CC7E-0BCAD2C6B8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974" y="1772648"/>
            <a:ext cx="6326545" cy="4383030"/>
          </a:xfrm>
          <a:prstGeom prst="rect">
            <a:avLst/>
          </a:prstGeom>
        </p:spPr>
      </p:pic>
      <p:pic>
        <p:nvPicPr>
          <p:cNvPr id="6" name="Picture 5" descr="Chart&#10;&#10;Description automatically generated">
            <a:extLst>
              <a:ext uri="{FF2B5EF4-FFF2-40B4-BE49-F238E27FC236}">
                <a16:creationId xmlns:a16="http://schemas.microsoft.com/office/drawing/2014/main" id="{DB57CA64-EE13-33E1-5AEE-B6E69C0496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9543" y="1772647"/>
            <a:ext cx="5252971" cy="4290695"/>
          </a:xfrm>
          <a:prstGeom prst="rect">
            <a:avLst/>
          </a:prstGeom>
        </p:spPr>
      </p:pic>
      <p:sp>
        <p:nvSpPr>
          <p:cNvPr id="7" name="TextBox 6">
            <a:extLst>
              <a:ext uri="{FF2B5EF4-FFF2-40B4-BE49-F238E27FC236}">
                <a16:creationId xmlns:a16="http://schemas.microsoft.com/office/drawing/2014/main" id="{46614022-E0F6-2D88-070F-491F4E40A795}"/>
              </a:ext>
            </a:extLst>
          </p:cNvPr>
          <p:cNvSpPr txBox="1"/>
          <p:nvPr/>
        </p:nvSpPr>
        <p:spPr>
          <a:xfrm>
            <a:off x="7761514" y="6354375"/>
            <a:ext cx="2538047" cy="276999"/>
          </a:xfrm>
          <a:prstGeom prst="rect">
            <a:avLst/>
          </a:prstGeom>
          <a:noFill/>
        </p:spPr>
        <p:txBody>
          <a:bodyPr wrap="square">
            <a:spAutoFit/>
          </a:bodyPr>
          <a:lstStyle/>
          <a:p>
            <a:r>
              <a:rPr lang="en-GB" sz="1200" i="1" dirty="0"/>
              <a:t>Basu et al. 2022 Sci Total Environ.</a:t>
            </a:r>
            <a:endParaRPr lang="en-GB" sz="1200" dirty="0"/>
          </a:p>
        </p:txBody>
      </p:sp>
    </p:spTree>
    <p:extLst>
      <p:ext uri="{BB962C8B-B14F-4D97-AF65-F5344CB8AC3E}">
        <p14:creationId xmlns:p14="http://schemas.microsoft.com/office/powerpoint/2010/main" val="403495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3383876" y="3905806"/>
          <a:ext cx="7622873" cy="2296160"/>
        </p:xfrm>
        <a:graphic>
          <a:graphicData uri="http://schemas.openxmlformats.org/drawingml/2006/table">
            <a:tbl>
              <a:tblPr firstRow="1" bandRow="1">
                <a:tableStyleId>{5C22544A-7EE6-4342-B048-85BDC9FD1C3A}</a:tableStyleId>
              </a:tblPr>
              <a:tblGrid>
                <a:gridCol w="3308154">
                  <a:extLst>
                    <a:ext uri="{9D8B030D-6E8A-4147-A177-3AD203B41FA5}">
                      <a16:colId xmlns:a16="http://schemas.microsoft.com/office/drawing/2014/main" val="20000"/>
                    </a:ext>
                  </a:extLst>
                </a:gridCol>
                <a:gridCol w="1146061">
                  <a:extLst>
                    <a:ext uri="{9D8B030D-6E8A-4147-A177-3AD203B41FA5}">
                      <a16:colId xmlns:a16="http://schemas.microsoft.com/office/drawing/2014/main" val="20001"/>
                    </a:ext>
                  </a:extLst>
                </a:gridCol>
                <a:gridCol w="3168658">
                  <a:extLst>
                    <a:ext uri="{9D8B030D-6E8A-4147-A177-3AD203B41FA5}">
                      <a16:colId xmlns:a16="http://schemas.microsoft.com/office/drawing/2014/main" val="20002"/>
                    </a:ext>
                  </a:extLst>
                </a:gridCol>
              </a:tblGrid>
              <a:tr h="370840">
                <a:tc>
                  <a:txBody>
                    <a:bodyPr/>
                    <a:lstStyle/>
                    <a:p>
                      <a:r>
                        <a:rPr lang="nb-NO" dirty="0"/>
                        <a:t>PFOS in plasma </a:t>
                      </a:r>
                    </a:p>
                  </a:txBody>
                  <a:tcPr/>
                </a:tc>
                <a:tc>
                  <a:txBody>
                    <a:bodyPr/>
                    <a:lstStyle/>
                    <a:p>
                      <a:pPr algn="ctr"/>
                      <a:r>
                        <a:rPr lang="nb-NO" dirty="0"/>
                        <a:t>Median</a:t>
                      </a:r>
                    </a:p>
                    <a:p>
                      <a:pPr marL="0" marR="0" lvl="0" indent="0" algn="ctr" defTabSz="914400" rtl="0" eaLnBrk="1" fontAlgn="auto" latinLnBrk="0" hangingPunct="1">
                        <a:lnSpc>
                          <a:spcPct val="100000"/>
                        </a:lnSpc>
                        <a:spcBef>
                          <a:spcPts val="0"/>
                        </a:spcBef>
                        <a:spcAft>
                          <a:spcPts val="0"/>
                        </a:spcAft>
                        <a:buClrTx/>
                        <a:buSzTx/>
                        <a:buFontTx/>
                        <a:buNone/>
                        <a:tabLst/>
                        <a:defRPr/>
                      </a:pPr>
                      <a:r>
                        <a:rPr lang="nb-NO" dirty="0"/>
                        <a:t>(ng/g</a:t>
                      </a:r>
                      <a:r>
                        <a:rPr lang="nb-NO" baseline="0" dirty="0"/>
                        <a:t> or ng/</a:t>
                      </a:r>
                      <a:r>
                        <a:rPr lang="nb-NO" baseline="0" dirty="0" err="1"/>
                        <a:t>mL</a:t>
                      </a:r>
                      <a:r>
                        <a:rPr lang="nb-NO" dirty="0"/>
                        <a:t>)</a:t>
                      </a:r>
                    </a:p>
                  </a:txBody>
                  <a:tcPr/>
                </a:tc>
                <a:tc>
                  <a:txBody>
                    <a:bodyPr/>
                    <a:lstStyle/>
                    <a:p>
                      <a:r>
                        <a:rPr lang="nb-NO" dirty="0"/>
                        <a:t>Reference</a:t>
                      </a:r>
                    </a:p>
                  </a:txBody>
                  <a:tcPr/>
                </a:tc>
                <a:extLst>
                  <a:ext uri="{0D108BD9-81ED-4DB2-BD59-A6C34878D82A}">
                    <a16:rowId xmlns:a16="http://schemas.microsoft.com/office/drawing/2014/main" val="10000"/>
                  </a:ext>
                </a:extLst>
              </a:tr>
              <a:tr h="370840">
                <a:tc>
                  <a:txBody>
                    <a:bodyPr/>
                    <a:lstStyle/>
                    <a:p>
                      <a:r>
                        <a:rPr lang="nb-NO" dirty="0"/>
                        <a:t>Polar </a:t>
                      </a:r>
                      <a:r>
                        <a:rPr lang="nb-NO" dirty="0" err="1"/>
                        <a:t>bears</a:t>
                      </a:r>
                      <a:r>
                        <a:rPr lang="nb-NO" dirty="0"/>
                        <a:t> from Svalbard</a:t>
                      </a:r>
                    </a:p>
                  </a:txBody>
                  <a:tcPr/>
                </a:tc>
                <a:tc>
                  <a:txBody>
                    <a:bodyPr/>
                    <a:lstStyle/>
                    <a:p>
                      <a:pPr algn="ctr"/>
                      <a:r>
                        <a:rPr lang="nb-NO" sz="1800" b="0" i="0" u="none" strike="noStrike" kern="1200" baseline="0" dirty="0">
                          <a:solidFill>
                            <a:schemeClr val="dk1"/>
                          </a:solidFill>
                          <a:latin typeface="+mn-lt"/>
                          <a:ea typeface="+mn-ea"/>
                          <a:cs typeface="+mn-cs"/>
                        </a:rPr>
                        <a:t>197</a:t>
                      </a:r>
                      <a:endParaRPr lang="nb-NO" dirty="0"/>
                    </a:p>
                  </a:txBody>
                  <a:tcPr/>
                </a:tc>
                <a:tc>
                  <a:txBody>
                    <a:bodyPr/>
                    <a:lstStyle/>
                    <a:p>
                      <a:r>
                        <a:rPr lang="nb-NO" dirty="0"/>
                        <a:t>Tartu</a:t>
                      </a:r>
                      <a:r>
                        <a:rPr lang="nb-NO" baseline="0" dirty="0"/>
                        <a:t> et al. 2017. </a:t>
                      </a:r>
                      <a:r>
                        <a:rPr lang="nb-NO" baseline="0" dirty="0" err="1"/>
                        <a:t>Env</a:t>
                      </a:r>
                      <a:r>
                        <a:rPr lang="nb-NO" baseline="0" dirty="0"/>
                        <a:t>. </a:t>
                      </a:r>
                      <a:r>
                        <a:rPr lang="nb-NO" baseline="0" dirty="0" err="1"/>
                        <a:t>Pollut</a:t>
                      </a:r>
                      <a:r>
                        <a:rPr lang="nb-NO" baseline="0" dirty="0"/>
                        <a:t>.</a:t>
                      </a:r>
                      <a:endParaRPr lang="nb-NO" dirty="0"/>
                    </a:p>
                  </a:txBody>
                  <a:tcPr/>
                </a:tc>
                <a:extLst>
                  <a:ext uri="{0D108BD9-81ED-4DB2-BD59-A6C34878D82A}">
                    <a16:rowId xmlns:a16="http://schemas.microsoft.com/office/drawing/2014/main" val="10001"/>
                  </a:ext>
                </a:extLst>
              </a:tr>
              <a:tr h="370840">
                <a:tc>
                  <a:txBody>
                    <a:bodyPr/>
                    <a:lstStyle/>
                    <a:p>
                      <a:r>
                        <a:rPr lang="nb-NO" dirty="0" err="1"/>
                        <a:t>Local</a:t>
                      </a:r>
                      <a:r>
                        <a:rPr lang="nb-NO" dirty="0"/>
                        <a:t> residents</a:t>
                      </a:r>
                      <a:r>
                        <a:rPr lang="nb-NO" baseline="0" dirty="0"/>
                        <a:t> </a:t>
                      </a:r>
                      <a:r>
                        <a:rPr lang="nb-NO" baseline="0" dirty="0" err="1"/>
                        <a:t>around</a:t>
                      </a:r>
                      <a:r>
                        <a:rPr lang="nb-NO" baseline="0" dirty="0"/>
                        <a:t> </a:t>
                      </a:r>
                      <a:r>
                        <a:rPr lang="nb-NO" baseline="0" dirty="0" err="1"/>
                        <a:t>fluorochemical</a:t>
                      </a:r>
                      <a:r>
                        <a:rPr lang="nb-NO" baseline="0" dirty="0"/>
                        <a:t> plant in China</a:t>
                      </a:r>
                      <a:endParaRPr lang="nb-NO" dirty="0"/>
                    </a:p>
                  </a:txBody>
                  <a:tcPr/>
                </a:tc>
                <a:tc>
                  <a:txBody>
                    <a:bodyPr/>
                    <a:lstStyle/>
                    <a:p>
                      <a:pPr algn="ctr"/>
                      <a:r>
                        <a:rPr lang="nb-NO" dirty="0"/>
                        <a:t>197</a:t>
                      </a:r>
                    </a:p>
                  </a:txBody>
                  <a:tcPr/>
                </a:tc>
                <a:tc>
                  <a:txBody>
                    <a:bodyPr/>
                    <a:lstStyle/>
                    <a:p>
                      <a:r>
                        <a:rPr lang="nb-NO" dirty="0"/>
                        <a:t>Fu et al. 2015. </a:t>
                      </a:r>
                      <a:r>
                        <a:rPr lang="nb-NO" dirty="0" err="1"/>
                        <a:t>Sci</a:t>
                      </a:r>
                      <a:r>
                        <a:rPr lang="nb-NO" baseline="0" dirty="0"/>
                        <a:t> .Rep.</a:t>
                      </a:r>
                      <a:endParaRPr lang="nb-NO" dirty="0"/>
                    </a:p>
                  </a:txBody>
                  <a:tcPr/>
                </a:tc>
                <a:extLst>
                  <a:ext uri="{0D108BD9-81ED-4DB2-BD59-A6C34878D82A}">
                    <a16:rowId xmlns:a16="http://schemas.microsoft.com/office/drawing/2014/main" val="10002"/>
                  </a:ext>
                </a:extLst>
              </a:tr>
              <a:tr h="370840">
                <a:tc>
                  <a:txBody>
                    <a:bodyPr/>
                    <a:lstStyle/>
                    <a:p>
                      <a:r>
                        <a:rPr lang="nb-NO" dirty="0"/>
                        <a:t>General </a:t>
                      </a:r>
                      <a:r>
                        <a:rPr lang="nb-NO" dirty="0" err="1"/>
                        <a:t>population</a:t>
                      </a:r>
                      <a:r>
                        <a:rPr lang="nb-NO" baseline="0" dirty="0"/>
                        <a:t> in China</a:t>
                      </a:r>
                      <a:endParaRPr lang="nb-NO" dirty="0"/>
                    </a:p>
                  </a:txBody>
                  <a:tcPr/>
                </a:tc>
                <a:tc>
                  <a:txBody>
                    <a:bodyPr/>
                    <a:lstStyle/>
                    <a:p>
                      <a:pPr algn="ctr"/>
                      <a:r>
                        <a:rPr lang="nb-NO" dirty="0"/>
                        <a:t>2</a:t>
                      </a:r>
                    </a:p>
                  </a:txBody>
                  <a:tcPr/>
                </a:tc>
                <a:tc>
                  <a:txBody>
                    <a:bodyPr/>
                    <a:lstStyle/>
                    <a:p>
                      <a:r>
                        <a:rPr lang="nb-NO" dirty="0"/>
                        <a:t>Li et al. 2017.</a:t>
                      </a:r>
                      <a:r>
                        <a:rPr lang="nb-NO" baseline="0" dirty="0"/>
                        <a:t> </a:t>
                      </a:r>
                      <a:r>
                        <a:rPr lang="nb-NO" baseline="0" dirty="0" err="1"/>
                        <a:t>Sci</a:t>
                      </a:r>
                      <a:r>
                        <a:rPr lang="nb-NO" baseline="0" dirty="0"/>
                        <a:t>. Rep.</a:t>
                      </a:r>
                      <a:endParaRPr lang="nb-NO" dirty="0"/>
                    </a:p>
                  </a:txBody>
                  <a:tcPr/>
                </a:tc>
                <a:extLst>
                  <a:ext uri="{0D108BD9-81ED-4DB2-BD59-A6C34878D82A}">
                    <a16:rowId xmlns:a16="http://schemas.microsoft.com/office/drawing/2014/main" val="10003"/>
                  </a:ext>
                </a:extLst>
              </a:tr>
            </a:tbl>
          </a:graphicData>
        </a:graphic>
      </p:graphicFrame>
      <p:grpSp>
        <p:nvGrpSpPr>
          <p:cNvPr id="4" name="Group 3"/>
          <p:cNvGrpSpPr/>
          <p:nvPr/>
        </p:nvGrpSpPr>
        <p:grpSpPr>
          <a:xfrm>
            <a:off x="7326612" y="310520"/>
            <a:ext cx="4329239" cy="3242369"/>
            <a:chOff x="7326612" y="310520"/>
            <a:chExt cx="4329239" cy="3242369"/>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6612" y="310520"/>
              <a:ext cx="4329239" cy="2969777"/>
            </a:xfrm>
            <a:prstGeom prst="rect">
              <a:avLst/>
            </a:prstGeom>
          </p:spPr>
        </p:pic>
        <p:sp>
          <p:nvSpPr>
            <p:cNvPr id="6" name="TextBox 5"/>
            <p:cNvSpPr txBox="1"/>
            <p:nvPr/>
          </p:nvSpPr>
          <p:spPr>
            <a:xfrm>
              <a:off x="7326612" y="3245112"/>
              <a:ext cx="2138278" cy="307777"/>
            </a:xfrm>
            <a:prstGeom prst="rect">
              <a:avLst/>
            </a:prstGeom>
            <a:noFill/>
          </p:spPr>
          <p:txBody>
            <a:bodyPr wrap="none" rtlCol="0">
              <a:spAutoFit/>
            </a:bodyPr>
            <a:lstStyle/>
            <a:p>
              <a:r>
                <a:rPr lang="nb-NO" sz="1400" dirty="0" err="1"/>
                <a:t>Xie</a:t>
              </a:r>
              <a:r>
                <a:rPr lang="nb-NO" sz="1400" dirty="0"/>
                <a:t> et al. 2013 </a:t>
              </a:r>
              <a:r>
                <a:rPr lang="nb-NO" sz="1400" dirty="0" err="1"/>
                <a:t>Environ</a:t>
              </a:r>
              <a:r>
                <a:rPr lang="nb-NO" sz="1400" dirty="0"/>
                <a:t>. Int.</a:t>
              </a:r>
            </a:p>
          </p:txBody>
        </p:sp>
      </p:gr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8082" y="318086"/>
            <a:ext cx="2902868" cy="2927026"/>
          </a:xfrm>
          <a:prstGeom prst="rect">
            <a:avLst/>
          </a:prstGeom>
          <a:ln>
            <a:solidFill>
              <a:schemeClr val="bg2"/>
            </a:solidFill>
          </a:ln>
        </p:spPr>
      </p:pic>
      <p:sp>
        <p:nvSpPr>
          <p:cNvPr id="8" name="Oval 7"/>
          <p:cNvSpPr/>
          <p:nvPr/>
        </p:nvSpPr>
        <p:spPr>
          <a:xfrm>
            <a:off x="5146158" y="2158409"/>
            <a:ext cx="297712" cy="36150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Oval 8"/>
          <p:cNvSpPr/>
          <p:nvPr/>
        </p:nvSpPr>
        <p:spPr>
          <a:xfrm>
            <a:off x="9730922" y="1796902"/>
            <a:ext cx="425132" cy="48465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8082" y="318086"/>
            <a:ext cx="654546" cy="534170"/>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6" cstate="print">
            <a:alphaModFix amt="70000"/>
            <a:extLst>
              <a:ext uri="{28A0092B-C50C-407E-A947-70E740481C1C}">
                <a14:useLocalDpi xmlns:a14="http://schemas.microsoft.com/office/drawing/2010/main" val="0"/>
              </a:ext>
            </a:extLst>
          </a:blip>
          <a:stretch>
            <a:fillRect/>
          </a:stretch>
        </p:blipFill>
        <p:spPr>
          <a:xfrm>
            <a:off x="7326612" y="310520"/>
            <a:ext cx="721305" cy="5198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7857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1857"/>
            <a:ext cx="12204450" cy="8109857"/>
          </a:xfrm>
          <a:prstGeom prst="rect">
            <a:avLst/>
          </a:prstGeom>
        </p:spPr>
      </p:pic>
      <p:sp>
        <p:nvSpPr>
          <p:cNvPr id="11" name="TextBox 10"/>
          <p:cNvSpPr txBox="1"/>
          <p:nvPr/>
        </p:nvSpPr>
        <p:spPr>
          <a:xfrm>
            <a:off x="9993086" y="6550223"/>
            <a:ext cx="1470980" cy="276999"/>
          </a:xfrm>
          <a:prstGeom prst="rect">
            <a:avLst/>
          </a:prstGeom>
          <a:noFill/>
        </p:spPr>
        <p:txBody>
          <a:bodyPr wrap="none" rtlCol="0">
            <a:spAutoFit/>
          </a:bodyPr>
          <a:lstStyle/>
          <a:p>
            <a:r>
              <a:rPr lang="en-GB" sz="1200" dirty="0">
                <a:solidFill>
                  <a:schemeClr val="bg1"/>
                </a:solidFill>
              </a:rPr>
              <a:t>Photo: W. </a:t>
            </a:r>
            <a:r>
              <a:rPr lang="en-GB" sz="1200" dirty="0" err="1">
                <a:solidFill>
                  <a:schemeClr val="bg1"/>
                </a:solidFill>
              </a:rPr>
              <a:t>Dahlmann</a:t>
            </a:r>
            <a:endParaRPr lang="en-GB" sz="1200" dirty="0">
              <a:solidFill>
                <a:schemeClr val="bg1"/>
              </a:solidFill>
            </a:endParaRPr>
          </a:p>
        </p:txBody>
      </p:sp>
      <p:pic>
        <p:nvPicPr>
          <p:cNvPr id="4" name="Picture 15" descr="F:\PRESENTATIONS\COPOL\POPs\transp\pcb153.png"/>
          <p:cNvPicPr>
            <a:picLocks noChangeAspect="1" noChangeArrowheads="1"/>
          </p:cNvPicPr>
          <p:nvPr/>
        </p:nvPicPr>
        <p:blipFill>
          <a:blip r:embed="rId4" cstate="print"/>
          <a:srcRect/>
          <a:stretch>
            <a:fillRect/>
          </a:stretch>
        </p:blipFill>
        <p:spPr bwMode="auto">
          <a:xfrm>
            <a:off x="5316770" y="78986"/>
            <a:ext cx="2455366" cy="1743230"/>
          </a:xfrm>
          <a:prstGeom prst="rect">
            <a:avLst/>
          </a:prstGeom>
          <a:noFill/>
          <a:ln w="9525">
            <a:noFill/>
            <a:miter lim="800000"/>
            <a:headEnd/>
            <a:tailEnd/>
          </a:ln>
        </p:spPr>
      </p:pic>
      <p:pic>
        <p:nvPicPr>
          <p:cNvPr id="5" name="Picture 14" descr="F:\PRESENTATIONS\COPOL\POPs\transp\oxychlordane.png"/>
          <p:cNvPicPr>
            <a:picLocks noChangeAspect="1" noChangeArrowheads="1"/>
          </p:cNvPicPr>
          <p:nvPr/>
        </p:nvPicPr>
        <p:blipFill>
          <a:blip r:embed="rId5" cstate="print"/>
          <a:srcRect/>
          <a:stretch>
            <a:fillRect/>
          </a:stretch>
        </p:blipFill>
        <p:spPr bwMode="auto">
          <a:xfrm>
            <a:off x="8277999" y="271323"/>
            <a:ext cx="1887286" cy="1358557"/>
          </a:xfrm>
          <a:prstGeom prst="rect">
            <a:avLst/>
          </a:prstGeom>
          <a:noFill/>
          <a:ln w="9525">
            <a:noFill/>
            <a:miter lim="800000"/>
            <a:headEnd/>
            <a:tailEnd/>
          </a:ln>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30424" y="2924175"/>
            <a:ext cx="2275518" cy="786016"/>
          </a:xfrm>
          <a:prstGeom prst="rect">
            <a:avLst/>
          </a:prstGeom>
        </p:spPr>
      </p:pic>
    </p:spTree>
    <p:extLst>
      <p:ext uri="{BB962C8B-B14F-4D97-AF65-F5344CB8AC3E}">
        <p14:creationId xmlns:p14="http://schemas.microsoft.com/office/powerpoint/2010/main" val="39774585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99356"/>
            <a:ext cx="12191322" cy="8179904"/>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583"/>
          <a:stretch/>
        </p:blipFill>
        <p:spPr>
          <a:xfrm>
            <a:off x="7173712" y="374962"/>
            <a:ext cx="3931063" cy="2734256"/>
          </a:xfrm>
          <a:prstGeom prst="rect">
            <a:avLst/>
          </a:prstGeom>
        </p:spPr>
      </p:pic>
    </p:spTree>
    <p:extLst>
      <p:ext uri="{BB962C8B-B14F-4D97-AF65-F5344CB8AC3E}">
        <p14:creationId xmlns:p14="http://schemas.microsoft.com/office/powerpoint/2010/main" val="21067646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3157</TotalTime>
  <Words>1273</Words>
  <Application>Microsoft Office PowerPoint</Application>
  <PresentationFormat>Widescreen</PresentationFormat>
  <Paragraphs>124</Paragraphs>
  <Slides>22</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Times New Roman</vt:lpstr>
      <vt:lpstr>Office Theme</vt:lpstr>
      <vt:lpstr>Hazardous substances in the Arctic – where do they come from and the role of Arctic in international processes Heli Routti Senior researcher</vt:lpstr>
      <vt:lpstr>PowerPoint Presentation</vt:lpstr>
      <vt:lpstr>PowerPoint Presentation</vt:lpstr>
      <vt:lpstr>PowerPoint Presentation</vt:lpstr>
      <vt:lpstr>PowerPoint Presentation</vt:lpstr>
      <vt:lpstr>Mercury emissions   Levels in humans</vt:lpstr>
      <vt:lpstr>PowerPoint Presentation</vt:lpstr>
      <vt:lpstr>PowerPoint Presentation</vt:lpstr>
      <vt:lpstr>PowerPoint Presentation</vt:lpstr>
      <vt:lpstr>PowerPoint Presentation</vt:lpstr>
      <vt:lpstr>Minamata Convention on Mercury </vt:lpstr>
      <vt:lpstr>PowerPoint Presentation</vt:lpstr>
      <vt:lpstr>The role of Arctic studies in forming of the Conventions</vt:lpstr>
      <vt:lpstr>Workflow under the Stockholm Convention</vt:lpstr>
      <vt:lpstr>PowerPoint Presentation</vt:lpstr>
      <vt:lpstr>PowerPoint Presentation</vt:lpstr>
      <vt:lpstr>PowerPoint Presentation</vt:lpstr>
      <vt:lpstr>Workflow under the Stockholm Convention</vt:lpstr>
      <vt:lpstr>Concluding statements in risk profile on perfluorohexane sulfonic acid (PFHxS) </vt:lpstr>
      <vt:lpstr>Workflow under the Stockholm Convention</vt:lpstr>
      <vt:lpstr>PowerPoint Presentation</vt:lpstr>
      <vt:lpstr>Thank you!</vt:lpstr>
    </vt:vector>
  </TitlesOfParts>
  <Company>Norsk Polarinstitutt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Hazardous substances in the Arctic – where do they come from and the role of Arctic in international processes</dc:title>
  <dc:creator>Heli Routti</dc:creator>
  <cp:lastModifiedBy>Heli Routti</cp:lastModifiedBy>
  <cp:revision>32</cp:revision>
  <dcterms:created xsi:type="dcterms:W3CDTF">2022-08-23T10:59:42Z</dcterms:created>
  <dcterms:modified xsi:type="dcterms:W3CDTF">2022-08-29T11:29:09Z</dcterms:modified>
</cp:coreProperties>
</file>