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486" r:id="rId3"/>
    <p:sldId id="509" r:id="rId4"/>
    <p:sldId id="421" r:id="rId5"/>
    <p:sldId id="525" r:id="rId6"/>
    <p:sldId id="524" r:id="rId7"/>
    <p:sldId id="281" r:id="rId8"/>
    <p:sldId id="299" r:id="rId9"/>
    <p:sldId id="511" r:id="rId10"/>
    <p:sldId id="510" r:id="rId11"/>
    <p:sldId id="514" r:id="rId12"/>
    <p:sldId id="520" r:id="rId13"/>
    <p:sldId id="519" r:id="rId14"/>
    <p:sldId id="523" r:id="rId15"/>
    <p:sldId id="531" r:id="rId16"/>
    <p:sldId id="529" r:id="rId17"/>
    <p:sldId id="530" r:id="rId18"/>
    <p:sldId id="521" r:id="rId19"/>
    <p:sldId id="528" r:id="rId20"/>
    <p:sldId id="508" r:id="rId21"/>
    <p:sldId id="298" r:id="rId22"/>
    <p:sldId id="518" r:id="rId23"/>
    <p:sldId id="517" r:id="rId24"/>
    <p:sldId id="526" r:id="rId25"/>
    <p:sldId id="515" r:id="rId26"/>
    <p:sldId id="516" r:id="rId27"/>
  </p:sldIdLst>
  <p:sldSz cx="9144000" cy="6858000" type="screen4x3"/>
  <p:notesSz cx="6775450" cy="9906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FF99"/>
    <a:srgbClr val="FF6699"/>
    <a:srgbClr val="FF0066"/>
    <a:srgbClr val="3366FF"/>
    <a:srgbClr val="3333CC"/>
    <a:srgbClr val="FFCC00"/>
    <a:srgbClr val="00CCFF"/>
    <a:srgbClr val="33CCFF"/>
    <a:srgbClr val="D5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9622" autoAdjust="0"/>
  </p:normalViewPr>
  <p:slideViewPr>
    <p:cSldViewPr>
      <p:cViewPr varScale="1">
        <p:scale>
          <a:sx n="82" d="100"/>
          <a:sy n="82" d="100"/>
        </p:scale>
        <p:origin x="88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LL_DOCS\IG_ALL\IG_MONITORING\IG_colony_dynamics_Russia_updat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LL_DOCS\IG_ALL\IG_MONITORING\IG_colony_dynamics_Russia_update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LL_DOCS\IG_ALL\IG_MONITORING\IG_colony_dynamics_Russia_updat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85413070857493"/>
          <c:y val="8.6633663366336641E-2"/>
          <c:w val="0.835325795031435"/>
          <c:h val="0.754950495049505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ALL_dynamics_PHD!$C$75</c:f>
              <c:strCache>
                <c:ptCount val="1"/>
                <c:pt idx="0">
                  <c:v>Sedova</c:v>
                </c:pt>
              </c:strCache>
            </c:strRef>
          </c:tx>
          <c:spPr>
            <a:solidFill>
              <a:srgbClr val="00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008080"/>
              </a:solidFill>
              <a:ln w="25400">
                <a:solidFill>
                  <a:srgbClr val="C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1C8-4380-A561-663CFAC812EE}"/>
              </c:ext>
            </c:extLst>
          </c:dPt>
          <c:cat>
            <c:numRef>
              <c:f>ALL_dynamics_PHD!$A$76:$A$80</c:f>
              <c:numCache>
                <c:formatCode>General</c:formatCode>
                <c:ptCount val="5"/>
                <c:pt idx="0">
                  <c:v>1994</c:v>
                </c:pt>
                <c:pt idx="1">
                  <c:v>2006</c:v>
                </c:pt>
                <c:pt idx="2">
                  <c:v>2008</c:v>
                </c:pt>
                <c:pt idx="3">
                  <c:v>2011</c:v>
                </c:pt>
                <c:pt idx="4">
                  <c:v>2019</c:v>
                </c:pt>
              </c:numCache>
            </c:numRef>
          </c:cat>
          <c:val>
            <c:numRef>
              <c:f>ALL_dynamics_PHD!$C$76:$C$80</c:f>
              <c:numCache>
                <c:formatCode>General</c:formatCode>
                <c:ptCount val="5"/>
                <c:pt idx="0">
                  <c:v>1100</c:v>
                </c:pt>
                <c:pt idx="1">
                  <c:v>1890</c:v>
                </c:pt>
                <c:pt idx="2">
                  <c:v>1000</c:v>
                </c:pt>
                <c:pt idx="3">
                  <c:v>300</c:v>
                </c:pt>
                <c:pt idx="4">
                  <c:v>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D-430C-B1EC-06CD8FD8DDE7}"/>
            </c:ext>
          </c:extLst>
        </c:ser>
        <c:ser>
          <c:idx val="1"/>
          <c:order val="1"/>
          <c:tx>
            <c:strRef>
              <c:f>ALL_dynamics_PHD!$E$75</c:f>
              <c:strCache>
                <c:ptCount val="1"/>
                <c:pt idx="0">
                  <c:v>Vize</c:v>
                </c:pt>
              </c:strCache>
            </c:strRef>
          </c:tx>
          <c:spPr>
            <a:solidFill>
              <a:srgbClr val="66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6600FF"/>
              </a:solidFill>
              <a:ln w="25400">
                <a:solidFill>
                  <a:srgbClr val="C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91C8-4380-A561-663CFAC812EE}"/>
              </c:ext>
            </c:extLst>
          </c:dPt>
          <c:cat>
            <c:numRef>
              <c:f>ALL_dynamics_PHD!$A$76:$A$80</c:f>
              <c:numCache>
                <c:formatCode>General</c:formatCode>
                <c:ptCount val="5"/>
                <c:pt idx="0">
                  <c:v>1994</c:v>
                </c:pt>
                <c:pt idx="1">
                  <c:v>2006</c:v>
                </c:pt>
                <c:pt idx="2">
                  <c:v>2008</c:v>
                </c:pt>
                <c:pt idx="3">
                  <c:v>2011</c:v>
                </c:pt>
                <c:pt idx="4">
                  <c:v>2019</c:v>
                </c:pt>
              </c:numCache>
            </c:numRef>
          </c:cat>
          <c:val>
            <c:numRef>
              <c:f>ALL_dynamics_PHD!$E$76:$E$80</c:f>
              <c:numCache>
                <c:formatCode>General</c:formatCode>
                <c:ptCount val="5"/>
                <c:pt idx="0">
                  <c:v>200</c:v>
                </c:pt>
                <c:pt idx="1">
                  <c:v>250</c:v>
                </c:pt>
                <c:pt idx="2">
                  <c:v>175</c:v>
                </c:pt>
                <c:pt idx="3">
                  <c:v>1200</c:v>
                </c:pt>
                <c:pt idx="4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D-430C-B1EC-06CD8FD8DDE7}"/>
            </c:ext>
          </c:extLst>
        </c:ser>
        <c:ser>
          <c:idx val="3"/>
          <c:order val="2"/>
          <c:tx>
            <c:strRef>
              <c:f>ALL_dynamics_PHD!$G$75</c:f>
              <c:strCache>
                <c:ptCount val="1"/>
                <c:pt idx="0">
                  <c:v>Victoria</c:v>
                </c:pt>
              </c:strCache>
            </c:strRef>
          </c:tx>
          <c:spPr>
            <a:solidFill>
              <a:srgbClr val="33CCCC"/>
            </a:solidFill>
            <a:ln w="19050">
              <a:solidFill>
                <a:srgbClr val="C00000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33CCCC"/>
              </a:solidFill>
              <a:ln w="25400">
                <a:solidFill>
                  <a:srgbClr val="C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91C8-4380-A561-663CFAC812EE}"/>
              </c:ext>
            </c:extLst>
          </c:dPt>
          <c:cat>
            <c:numRef>
              <c:f>ALL_dynamics_PHD!$A$76:$A$80</c:f>
              <c:numCache>
                <c:formatCode>General</c:formatCode>
                <c:ptCount val="5"/>
                <c:pt idx="0">
                  <c:v>1994</c:v>
                </c:pt>
                <c:pt idx="1">
                  <c:v>2006</c:v>
                </c:pt>
                <c:pt idx="2">
                  <c:v>2008</c:v>
                </c:pt>
                <c:pt idx="3">
                  <c:v>2011</c:v>
                </c:pt>
                <c:pt idx="4">
                  <c:v>2019</c:v>
                </c:pt>
              </c:numCache>
            </c:numRef>
          </c:cat>
          <c:val>
            <c:numRef>
              <c:f>ALL_dynamics_PHD!$G$76:$G$80</c:f>
              <c:numCache>
                <c:formatCode>General</c:formatCode>
                <c:ptCount val="5"/>
                <c:pt idx="0">
                  <c:v>200</c:v>
                </c:pt>
                <c:pt idx="1">
                  <c:v>0</c:v>
                </c:pt>
                <c:pt idx="2">
                  <c:v>190</c:v>
                </c:pt>
                <c:pt idx="3">
                  <c:v>250</c:v>
                </c:pt>
                <c:pt idx="4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9D-430C-B1EC-06CD8FD8D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115520"/>
        <c:axId val="31784256"/>
      </c:barChart>
      <c:catAx>
        <c:axId val="15511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b-NO"/>
          </a:p>
        </c:txPr>
        <c:crossAx val="317842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78425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пар</a:t>
                </a:r>
              </a:p>
            </c:rich>
          </c:tx>
          <c:layout>
            <c:manualLayout>
              <c:xMode val="edge"/>
              <c:yMode val="edge"/>
              <c:x val="2.2831094769388389E-2"/>
              <c:y val="0.4207920792079208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b-NO"/>
          </a:p>
        </c:txPr>
        <c:crossAx val="155115520"/>
        <c:crosses val="autoZero"/>
        <c:crossBetween val="between"/>
      </c:valAx>
      <c:spPr>
        <a:solidFill>
          <a:srgbClr val="FFFFCC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0338170664713426"/>
          <c:y val="0.12273169521523342"/>
          <c:w val="0.14269434230867742"/>
          <c:h val="0.2623762376237623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Vize</a:t>
            </a:r>
            <a:r>
              <a:rPr lang="en-US" baseline="0"/>
              <a:t> Island</a:t>
            </a:r>
            <a:endParaRPr lang="ru-RU"/>
          </a:p>
        </c:rich>
      </c:tx>
      <c:layout>
        <c:manualLayout>
          <c:xMode val="edge"/>
          <c:yMode val="edge"/>
          <c:x val="0.16258257279245841"/>
          <c:y val="0.1595473546982541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256428982988118"/>
          <c:y val="9.1412866025452899E-2"/>
          <c:w val="0.81643979448549442"/>
          <c:h val="0.759003796696184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ALL_dynamics_PHD!$F$2:$F$31</c:f>
              <c:strCache>
                <c:ptCount val="1"/>
                <c:pt idx="0">
                  <c:v>о.  Визе</c:v>
                </c:pt>
              </c:strCache>
            </c:strRef>
          </c:tx>
          <c:spPr>
            <a:solidFill>
              <a:srgbClr val="00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24"/>
            <c:invertIfNegative val="0"/>
            <c:bubble3D val="0"/>
            <c:spPr>
              <a:solidFill>
                <a:srgbClr val="C0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1BD-4441-AEA3-FBE998B13634}"/>
              </c:ext>
            </c:extLst>
          </c:dPt>
          <c:cat>
            <c:numRef>
              <c:f>ALL_dynamics_PHD!$E$32:$E$56</c:f>
              <c:numCache>
                <c:formatCode>General</c:formatCode>
                <c:ptCount val="25"/>
                <c:pt idx="0">
                  <c:v>1994</c:v>
                </c:pt>
                <c:pt idx="2">
                  <c:v>1996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23">
                  <c:v>2018</c:v>
                </c:pt>
              </c:numCache>
            </c:numRef>
          </c:cat>
          <c:val>
            <c:numRef>
              <c:f>ALL_dynamics_PHD!$F$32:$F$56</c:f>
              <c:numCache>
                <c:formatCode>General</c:formatCode>
                <c:ptCount val="25"/>
                <c:pt idx="0">
                  <c:v>200</c:v>
                </c:pt>
                <c:pt idx="2">
                  <c:v>170</c:v>
                </c:pt>
                <c:pt idx="10">
                  <c:v>750</c:v>
                </c:pt>
                <c:pt idx="11">
                  <c:v>250</c:v>
                </c:pt>
                <c:pt idx="12">
                  <c:v>450</c:v>
                </c:pt>
                <c:pt idx="13">
                  <c:v>175</c:v>
                </c:pt>
                <c:pt idx="14">
                  <c:v>450</c:v>
                </c:pt>
                <c:pt idx="15">
                  <c:v>600</c:v>
                </c:pt>
                <c:pt idx="16">
                  <c:v>1200</c:v>
                </c:pt>
                <c:pt idx="23">
                  <c:v>265</c:v>
                </c:pt>
                <c:pt idx="24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FD-4EED-BEB3-0D86A5E977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039744"/>
        <c:axId val="153715840"/>
      </c:barChart>
      <c:catAx>
        <c:axId val="155039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nb-NO"/>
          </a:p>
        </c:txPr>
        <c:crossAx val="1537158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3715840"/>
        <c:scaling>
          <c:orientation val="minMax"/>
          <c:max val="15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b-NO"/>
          </a:p>
        </c:txPr>
        <c:crossAx val="155039744"/>
        <c:crosses val="autoZero"/>
        <c:crossBetween val="between"/>
        <c:majorUnit val="500"/>
        <c:minorUnit val="40"/>
      </c:valAx>
      <c:spPr>
        <a:solidFill>
          <a:srgbClr val="FFFFCC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Sedov  archipelago</a:t>
            </a:r>
            <a:endParaRPr lang="ru-RU"/>
          </a:p>
        </c:rich>
      </c:tx>
      <c:layout>
        <c:manualLayout>
          <c:xMode val="edge"/>
          <c:yMode val="edge"/>
          <c:x val="0.17547505985303855"/>
          <c:y val="0.1053628368074402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6023885018764638E-2"/>
          <c:y val="3.5902316149603951E-2"/>
          <c:w val="0.90899476403934598"/>
          <c:h val="0.747408001257033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ALL_dynamics_PHD!$C$2</c:f>
              <c:strCache>
                <c:ptCount val="1"/>
                <c:pt idx="0">
                  <c:v>арх. Седова</c:v>
                </c:pt>
              </c:strCache>
            </c:strRef>
          </c:tx>
          <c:spPr>
            <a:solidFill>
              <a:srgbClr val="00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53"/>
            <c:invertIfNegative val="0"/>
            <c:bubble3D val="0"/>
            <c:spPr>
              <a:solidFill>
                <a:srgbClr val="C0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948-4C6A-9E47-9DF30ED84E62}"/>
              </c:ext>
            </c:extLst>
          </c:dPt>
          <c:cat>
            <c:numRef>
              <c:f>ALL_dynamics_PHD!$B$3:$B$56</c:f>
              <c:numCache>
                <c:formatCode>General</c:formatCode>
                <c:ptCount val="54"/>
                <c:pt idx="0">
                  <c:v>1931</c:v>
                </c:pt>
                <c:pt idx="1">
                  <c:v>1932</c:v>
                </c:pt>
                <c:pt idx="2">
                  <c:v>1933</c:v>
                </c:pt>
                <c:pt idx="3">
                  <c:v>1934</c:v>
                </c:pt>
                <c:pt idx="8">
                  <c:v>1939</c:v>
                </c:pt>
                <c:pt idx="12">
                  <c:v>1948</c:v>
                </c:pt>
                <c:pt idx="15">
                  <c:v>1951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50">
                  <c:v>2016</c:v>
                </c:pt>
                <c:pt idx="51">
                  <c:v>2017</c:v>
                </c:pt>
                <c:pt idx="52">
                  <c:v>2018</c:v>
                </c:pt>
                <c:pt idx="53">
                  <c:v>2019</c:v>
                </c:pt>
              </c:numCache>
            </c:numRef>
          </c:cat>
          <c:val>
            <c:numRef>
              <c:f>ALL_dynamics_PHD!$C$3:$C$56</c:f>
              <c:numCache>
                <c:formatCode>General</c:formatCode>
                <c:ptCount val="54"/>
                <c:pt idx="0">
                  <c:v>100</c:v>
                </c:pt>
                <c:pt idx="1">
                  <c:v>1025</c:v>
                </c:pt>
                <c:pt idx="2">
                  <c:v>75</c:v>
                </c:pt>
                <c:pt idx="3">
                  <c:v>25</c:v>
                </c:pt>
                <c:pt idx="8">
                  <c:v>150</c:v>
                </c:pt>
                <c:pt idx="12">
                  <c:v>100</c:v>
                </c:pt>
                <c:pt idx="15">
                  <c:v>100</c:v>
                </c:pt>
                <c:pt idx="28">
                  <c:v>700</c:v>
                </c:pt>
                <c:pt idx="29">
                  <c:v>1100</c:v>
                </c:pt>
                <c:pt idx="30">
                  <c:v>421</c:v>
                </c:pt>
                <c:pt idx="31">
                  <c:v>167</c:v>
                </c:pt>
                <c:pt idx="40">
                  <c:v>1890</c:v>
                </c:pt>
                <c:pt idx="41">
                  <c:v>2000</c:v>
                </c:pt>
                <c:pt idx="42">
                  <c:v>1000</c:v>
                </c:pt>
                <c:pt idx="43">
                  <c:v>200</c:v>
                </c:pt>
                <c:pt idx="44">
                  <c:v>2000</c:v>
                </c:pt>
                <c:pt idx="45">
                  <c:v>200</c:v>
                </c:pt>
                <c:pt idx="50">
                  <c:v>1000</c:v>
                </c:pt>
                <c:pt idx="51">
                  <c:v>410</c:v>
                </c:pt>
                <c:pt idx="53">
                  <c:v>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D-4E88-B1DB-BE63E403B8F5}"/>
            </c:ext>
          </c:extLst>
        </c:ser>
        <c:ser>
          <c:idx val="1"/>
          <c:order val="1"/>
          <c:tx>
            <c:strRef>
              <c:f>ALL_dynamics_PHD!$D$2</c:f>
              <c:strCache>
                <c:ptCount val="1"/>
              </c:strCache>
            </c:strRef>
          </c:tx>
          <c:spPr>
            <a:pattFill prst="dkHorz">
              <a:fgClr>
                <a:srgbClr val="008080"/>
              </a:fgClr>
              <a:bgClr>
                <a:srgbClr val="CCFFCC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ALL_dynamics_PHD!$B$3:$B$56</c:f>
              <c:numCache>
                <c:formatCode>General</c:formatCode>
                <c:ptCount val="54"/>
                <c:pt idx="0">
                  <c:v>1931</c:v>
                </c:pt>
                <c:pt idx="1">
                  <c:v>1932</c:v>
                </c:pt>
                <c:pt idx="2">
                  <c:v>1933</c:v>
                </c:pt>
                <c:pt idx="3">
                  <c:v>1934</c:v>
                </c:pt>
                <c:pt idx="8">
                  <c:v>1939</c:v>
                </c:pt>
                <c:pt idx="12">
                  <c:v>1948</c:v>
                </c:pt>
                <c:pt idx="15">
                  <c:v>1951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50">
                  <c:v>2016</c:v>
                </c:pt>
                <c:pt idx="51">
                  <c:v>2017</c:v>
                </c:pt>
                <c:pt idx="52">
                  <c:v>2018</c:v>
                </c:pt>
                <c:pt idx="53">
                  <c:v>2019</c:v>
                </c:pt>
              </c:numCache>
            </c:numRef>
          </c:cat>
          <c:val>
            <c:numRef>
              <c:f>ALL_dynamics_PHD!$D$3:$D$56</c:f>
              <c:numCache>
                <c:formatCode>General</c:formatCode>
                <c:ptCount val="54"/>
                <c:pt idx="31">
                  <c:v>223</c:v>
                </c:pt>
                <c:pt idx="45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2D-4E88-B1DB-BE63E403B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981376"/>
        <c:axId val="153717568"/>
      </c:barChart>
      <c:catAx>
        <c:axId val="15498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nb-NO"/>
          </a:p>
        </c:txPr>
        <c:crossAx val="1537175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3717568"/>
        <c:scaling>
          <c:orientation val="minMax"/>
          <c:max val="2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b-NO"/>
          </a:p>
        </c:txPr>
        <c:crossAx val="154981376"/>
        <c:crosses val="autoZero"/>
        <c:crossBetween val="between"/>
        <c:majorUnit val="500"/>
        <c:minorUnit val="40"/>
      </c:valAx>
      <c:spPr>
        <a:solidFill>
          <a:srgbClr val="FFFFCC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b-NO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602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7854" y="0"/>
            <a:ext cx="293602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545" y="4705350"/>
            <a:ext cx="542036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3602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7854" y="9408981"/>
            <a:ext cx="293602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273E9CA-6576-4500-82C8-4E66E1C8086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9979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2D178-68E1-4B19-8E75-1F15F958F2A3}" type="slidenum">
              <a:rPr lang="nb-NO" smtClean="0">
                <a:latin typeface="Arial" charset="0"/>
              </a:rPr>
              <a:pPr/>
              <a:t>1</a:t>
            </a:fld>
            <a:endParaRPr lang="nb-NO" dirty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394" y="4705350"/>
            <a:ext cx="4968663" cy="44577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00549-33D5-4AB2-B4D5-521704ACAE7C}" type="slidenum">
              <a:rPr lang="nb-NO" smtClean="0">
                <a:latin typeface="Arial" charset="0"/>
              </a:rPr>
              <a:pPr/>
              <a:t>16</a:t>
            </a:fld>
            <a:endParaRPr lang="nb-NO" dirty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99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00549-33D5-4AB2-B4D5-521704ACAE7C}" type="slidenum">
              <a:rPr lang="nb-NO" smtClean="0">
                <a:latin typeface="Arial" charset="0"/>
              </a:rPr>
              <a:pPr/>
              <a:t>17</a:t>
            </a:fld>
            <a:endParaRPr lang="nb-NO" dirty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99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991D7-C98D-46D4-9D3E-51C2B53D5075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F238CE-C508-412F-BCB3-60CBFD77D80B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00549-33D5-4AB2-B4D5-521704ACAE7C}" type="slidenum">
              <a:rPr lang="nb-NO" smtClean="0">
                <a:latin typeface="Arial" charset="0"/>
              </a:rPr>
              <a:pPr/>
              <a:t>3</a:t>
            </a:fld>
            <a:endParaRPr lang="nb-NO" dirty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88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0DF5D-D61F-4462-9D00-03919B4D9544}" type="slidenum">
              <a:rPr lang="nb-NO" smtClean="0">
                <a:latin typeface="Arial" charset="0"/>
              </a:rPr>
              <a:pPr/>
              <a:t>4</a:t>
            </a:fld>
            <a:endParaRPr lang="nb-NO" dirty="0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FCE5BC-4F5C-432C-B9DE-5DA9C6D310E5}" type="slidenum">
              <a:rPr lang="nb-NO" smtClean="0">
                <a:latin typeface="Arial" charset="0"/>
              </a:rPr>
              <a:pPr/>
              <a:t>7</a:t>
            </a:fld>
            <a:endParaRPr lang="nb-NO" dirty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394" y="4705350"/>
            <a:ext cx="4968663" cy="44577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00549-33D5-4AB2-B4D5-521704ACAE7C}" type="slidenum">
              <a:rPr lang="nb-NO" smtClean="0">
                <a:latin typeface="Arial" charset="0"/>
              </a:rPr>
              <a:pPr/>
              <a:t>8</a:t>
            </a:fld>
            <a:endParaRPr lang="nb-NO" dirty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00549-33D5-4AB2-B4D5-521704ACAE7C}" type="slidenum">
              <a:rPr lang="nb-NO" smtClean="0">
                <a:latin typeface="Arial" charset="0"/>
              </a:rPr>
              <a:pPr/>
              <a:t>9</a:t>
            </a:fld>
            <a:endParaRPr lang="nb-NO" dirty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58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00549-33D5-4AB2-B4D5-521704ACAE7C}" type="slidenum">
              <a:rPr lang="nb-NO" smtClean="0">
                <a:latin typeface="Arial" charset="0"/>
              </a:rPr>
              <a:pPr/>
              <a:t>10</a:t>
            </a:fld>
            <a:endParaRPr lang="nb-NO" dirty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94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00549-33D5-4AB2-B4D5-521704ACAE7C}" type="slidenum">
              <a:rPr lang="nb-NO" smtClean="0">
                <a:latin typeface="Arial" charset="0"/>
              </a:rPr>
              <a:pPr/>
              <a:t>11</a:t>
            </a:fld>
            <a:endParaRPr lang="nb-NO" dirty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9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20034-6D1F-49EA-B921-A5B39C3977A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FDC7D-104C-437A-97F6-F0B6E3FD659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D33D8-FBA5-466E-89C8-9448510DA94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8E254-52A9-4026-A30D-E4080139F38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13E0A-7FC2-4B7B-A293-940380A3DFA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BAD3B-4721-43DD-AD9D-68B8D518D2C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7AC88-4600-4BD7-BCFB-066888BE171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13829-B230-49B5-8F79-4F95829593D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95502-FFF4-4D48-8B47-08FDABD8763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A69DE-5C4E-4CB9-BB5E-4C0904BA906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E34A-76FB-4FAA-A2DD-AB776B49632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D6855-E040-485D-B93D-ECEC32A7F64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47EF69A5-B839-4943-882E-38180E68185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ALL_DOCS\IG_ALL\IG_2017\Ivory Gulls Domashniy Island 2017 Graupner\Russ.Tschukotka_2017_SG_5947_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50"/>
          <a:stretch/>
        </p:blipFill>
        <p:spPr bwMode="auto">
          <a:xfrm>
            <a:off x="-130681" y="-91491"/>
            <a:ext cx="11476038" cy="20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ALL_DOCS\IG_ALL\IG_2017\Ivory Gulls Domashniy Island 2017 Graupner\Russ.Tschukotka_2017_SG_5947_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81" y="1143973"/>
            <a:ext cx="11476038" cy="765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43508" y="1772816"/>
            <a:ext cx="8856984" cy="697370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Joint colony survey of ivory gull </a:t>
            </a:r>
          </a:p>
          <a:p>
            <a:pPr algn="ctr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in the Russian and Norwegian Arctic </a:t>
            </a:r>
          </a:p>
          <a:p>
            <a:pPr algn="ctr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2019 </a:t>
            </a:r>
          </a:p>
          <a:p>
            <a:pPr algn="ctr"/>
            <a:endParaRPr lang="en-GB" sz="3200" dirty="0">
              <a:latin typeface="+mj-lt"/>
            </a:endParaRPr>
          </a:p>
          <a:p>
            <a:pPr algn="ctr">
              <a:spcBef>
                <a:spcPct val="50000"/>
              </a:spcBef>
            </a:pPr>
            <a:endParaRPr lang="en-GB" sz="1100" b="1" dirty="0">
              <a:latin typeface="+mj-lt"/>
            </a:endParaRPr>
          </a:p>
          <a:p>
            <a:pPr algn="ctr"/>
            <a:endParaRPr lang="ru-RU" sz="2000" b="1" dirty="0">
              <a:latin typeface="+mj-lt"/>
            </a:endParaRPr>
          </a:p>
          <a:p>
            <a:pPr algn="ctr"/>
            <a:endParaRPr lang="ru-RU" sz="2000" b="1" dirty="0">
              <a:latin typeface="+mj-lt"/>
            </a:endParaRPr>
          </a:p>
          <a:p>
            <a:pPr algn="ctr"/>
            <a:endParaRPr lang="ru-RU" sz="2000" b="1" dirty="0">
              <a:latin typeface="+mj-lt"/>
            </a:endParaRPr>
          </a:p>
          <a:p>
            <a:pPr algn="ctr"/>
            <a:endParaRPr lang="ru-RU" sz="2000" b="1" dirty="0">
              <a:latin typeface="+mj-lt"/>
            </a:endParaRPr>
          </a:p>
          <a:p>
            <a:pPr algn="ctr"/>
            <a:endParaRPr lang="ru-RU" sz="2000" b="1" dirty="0">
              <a:latin typeface="+mj-lt"/>
            </a:endParaRPr>
          </a:p>
          <a:p>
            <a:pPr algn="ctr"/>
            <a:endParaRPr lang="en-GB" sz="2000" b="1" dirty="0">
              <a:latin typeface="+mj-lt"/>
            </a:endParaRPr>
          </a:p>
          <a:p>
            <a:pPr algn="ctr"/>
            <a:endParaRPr lang="en-GB" sz="2000" b="1" baseline="30000" dirty="0">
              <a:latin typeface="+mj-lt"/>
            </a:endParaRPr>
          </a:p>
          <a:p>
            <a:pPr algn="ctr"/>
            <a:endParaRPr lang="en-GB" sz="2000" b="1" baseline="30000" dirty="0">
              <a:latin typeface="+mj-lt"/>
            </a:endParaRPr>
          </a:p>
          <a:p>
            <a:pPr algn="ctr"/>
            <a:endParaRPr lang="ru-RU" sz="1200" b="1" dirty="0">
              <a:latin typeface="+mj-lt"/>
            </a:endParaRPr>
          </a:p>
          <a:p>
            <a:pPr algn="ctr"/>
            <a:endParaRPr lang="ru-RU" sz="1200" b="1" dirty="0">
              <a:latin typeface="+mj-lt"/>
            </a:endParaRPr>
          </a:p>
          <a:p>
            <a:pPr algn="ctr"/>
            <a:endParaRPr lang="ru-RU" sz="1200" b="1" dirty="0">
              <a:latin typeface="+mj-lt"/>
            </a:endParaRPr>
          </a:p>
          <a:p>
            <a:pPr algn="ctr"/>
            <a:endParaRPr lang="ru-RU" sz="1200" b="1" dirty="0">
              <a:latin typeface="+mj-lt"/>
            </a:endParaRPr>
          </a:p>
          <a:p>
            <a:pPr algn="ctr"/>
            <a:endParaRPr lang="en-GB" sz="1200" b="1" dirty="0">
              <a:latin typeface="+mj-lt"/>
            </a:endParaRPr>
          </a:p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Norwegian Polar Institute, Tromsø, Norwa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y</a:t>
            </a:r>
          </a:p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Association “Maritime Heritage: Explore &amp; Sustain”, St. Petersburg, Russia</a:t>
            </a:r>
            <a:endParaRPr lang="nb-NO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GB" sz="1600" dirty="0">
              <a:latin typeface="+mj-lt"/>
              <a:cs typeface="Times New Roman" pitchFamily="18" charset="0"/>
            </a:endParaRPr>
          </a:p>
          <a:p>
            <a:pPr algn="ctr"/>
            <a:endParaRPr lang="fr-FR" sz="1600" dirty="0">
              <a:latin typeface="+mj-lt"/>
              <a:cs typeface="Times New Roman" pitchFamily="18" charset="0"/>
            </a:endParaRPr>
          </a:p>
          <a:p>
            <a:pPr algn="ctr"/>
            <a:r>
              <a:rPr lang="fr-FR" sz="1600" dirty="0">
                <a:latin typeface="+mj-lt"/>
                <a:cs typeface="Times New Roman" pitchFamily="18" charset="0"/>
              </a:rPr>
              <a:t> </a:t>
            </a:r>
            <a:endParaRPr lang="en-GB" sz="16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NP logo engelsk.png">
            <a:extLst>
              <a:ext uri="{FF2B5EF4-FFF2-40B4-BE49-F238E27FC236}">
                <a16:creationId xmlns:a16="http://schemas.microsoft.com/office/drawing/2014/main" id="{0500DF80-DF67-4FA3-B4F4-F607F87E95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2956" y="160087"/>
            <a:ext cx="1008112" cy="932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97A8FA5-F364-4963-BB19-D6585499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4827" y="133638"/>
            <a:ext cx="737192" cy="1010335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5323014" y="277254"/>
            <a:ext cx="761154" cy="771181"/>
            <a:chOff x="7635648" y="5129755"/>
            <a:chExt cx="988084" cy="1003236"/>
          </a:xfrm>
        </p:grpSpPr>
        <p:pic>
          <p:nvPicPr>
            <p:cNvPr id="6" name="Рисунок 3">
              <a:extLst>
                <a:ext uri="{FF2B5EF4-FFF2-40B4-BE49-F238E27FC236}">
                  <a16:creationId xmlns:a16="http://schemas.microsoft.com/office/drawing/2014/main" id="{BDF66E14-FEF1-41F6-8F79-87FD62CA2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648" y="5129755"/>
              <a:ext cx="988084" cy="1003236"/>
            </a:xfrm>
            <a:prstGeom prst="rect">
              <a:avLst/>
            </a:prstGeom>
          </p:spPr>
        </p:pic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id="{289A8FCE-D285-4692-93DE-7F2AE409F2E4}"/>
                </a:ext>
              </a:extLst>
            </p:cNvPr>
            <p:cNvSpPr/>
            <p:nvPr/>
          </p:nvSpPr>
          <p:spPr>
            <a:xfrm rot="21047250" flipH="1">
              <a:off x="8175580" y="5985766"/>
              <a:ext cx="106304" cy="92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600" b="1" dirty="0">
                  <a:ln w="0"/>
                  <a:solidFill>
                    <a:srgbClr val="0068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US" sz="600" b="1" cap="none" spc="0" dirty="0">
                <a:ln w="0"/>
                <a:solidFill>
                  <a:srgbClr val="0068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31591" y="544522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i="1" dirty="0">
                <a:solidFill>
                  <a:schemeClr val="accent6">
                    <a:lumMod val="50000"/>
                  </a:schemeClr>
                </a:solidFill>
              </a:rPr>
              <a:t>Hallvard Strøm</a:t>
            </a:r>
            <a:endParaRPr lang="en-GB" sz="2800" b="1" i="1" baseline="30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800" b="1" i="1" dirty="0">
                <a:solidFill>
                  <a:schemeClr val="accent6">
                    <a:lumMod val="50000"/>
                  </a:schemeClr>
                </a:solidFill>
              </a:rPr>
              <a:t>Maria Gavrilo</a:t>
            </a:r>
            <a:endParaRPr lang="en-GB" sz="2800" b="1" i="1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32294" y="803751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56934" y="8406844"/>
            <a:ext cx="1799506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200" dirty="0"/>
              <a:t>© </a:t>
            </a:r>
            <a:r>
              <a:rPr lang="en-US" sz="1200" dirty="0"/>
              <a:t>Graupner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/>
              <a:t>Svalbard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15F16-5EA2-488E-A33D-2DB4D427A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80" y="836712"/>
            <a:ext cx="5558839" cy="590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84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/>
              <a:t>Svalbard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6D8CD-AE57-4DCC-97CE-BFCA1FCFEFA6}"/>
              </a:ext>
            </a:extLst>
          </p:cNvPr>
          <p:cNvSpPr txBox="1"/>
          <p:nvPr/>
        </p:nvSpPr>
        <p:spPr>
          <a:xfrm>
            <a:off x="683568" y="1059120"/>
            <a:ext cx="72969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/>
              <a:t>Known</a:t>
            </a:r>
            <a:r>
              <a:rPr lang="nb-NO" sz="2000" b="1" dirty="0"/>
              <a:t> </a:t>
            </a:r>
            <a:r>
              <a:rPr lang="nb-NO" sz="2000" b="1" dirty="0" err="1"/>
              <a:t>colonies</a:t>
            </a:r>
            <a:r>
              <a:rPr lang="nb-NO" sz="2000" b="1" dirty="0"/>
              <a:t> </a:t>
            </a:r>
            <a:r>
              <a:rPr lang="nb-NO" sz="2000" b="1" dirty="0" err="1"/>
              <a:t>surveyd</a:t>
            </a:r>
            <a:r>
              <a:rPr lang="nb-NO" sz="2000" b="1" dirty="0"/>
              <a:t> </a:t>
            </a:r>
            <a:r>
              <a:rPr lang="nb-NO" sz="2000" dirty="0"/>
              <a:t>(N = 80)</a:t>
            </a:r>
          </a:p>
          <a:p>
            <a:endParaRPr lang="nb-NO" sz="1200" b="1" dirty="0"/>
          </a:p>
          <a:p>
            <a:r>
              <a:rPr lang="nb-NO" sz="2000" b="1" dirty="0"/>
              <a:t>New </a:t>
            </a:r>
            <a:r>
              <a:rPr lang="nb-NO" sz="2000" b="1" dirty="0" err="1"/>
              <a:t>colonies</a:t>
            </a:r>
            <a:r>
              <a:rPr lang="nb-NO" sz="2000" b="1" dirty="0"/>
              <a:t> </a:t>
            </a:r>
            <a:r>
              <a:rPr lang="nb-NO" sz="2000" b="1" dirty="0" err="1"/>
              <a:t>discovered</a:t>
            </a:r>
            <a:r>
              <a:rPr lang="nb-NO" sz="2000" b="1" dirty="0"/>
              <a:t>: </a:t>
            </a:r>
            <a:r>
              <a:rPr lang="nb-NO" sz="2000" dirty="0"/>
              <a:t>8</a:t>
            </a:r>
          </a:p>
          <a:p>
            <a:endParaRPr lang="nb-NO" sz="1200" b="1" dirty="0"/>
          </a:p>
          <a:p>
            <a:r>
              <a:rPr lang="nb-NO" sz="2000" b="1" dirty="0" err="1"/>
              <a:t>Documented</a:t>
            </a:r>
            <a:r>
              <a:rPr lang="nb-NO" sz="2000" b="1" dirty="0"/>
              <a:t> </a:t>
            </a:r>
            <a:r>
              <a:rPr lang="nb-NO" sz="2000" b="1" dirty="0" err="1"/>
              <a:t>population</a:t>
            </a:r>
            <a:r>
              <a:rPr lang="nb-NO" sz="2000" b="1" dirty="0"/>
              <a:t> </a:t>
            </a:r>
            <a:r>
              <a:rPr lang="nb-NO" sz="2000" b="1" dirty="0" err="1"/>
              <a:t>size</a:t>
            </a:r>
            <a:r>
              <a:rPr lang="nb-NO" sz="2000" b="1" dirty="0"/>
              <a:t>: </a:t>
            </a:r>
            <a:r>
              <a:rPr lang="nb-NO" sz="2000" dirty="0"/>
              <a:t>1200 </a:t>
            </a:r>
            <a:r>
              <a:rPr lang="nb-NO" sz="2000" dirty="0" err="1"/>
              <a:t>breeding</a:t>
            </a:r>
            <a:r>
              <a:rPr lang="nb-NO" sz="2000" dirty="0"/>
              <a:t> pairs</a:t>
            </a:r>
          </a:p>
          <a:p>
            <a:endParaRPr lang="nb-NO" sz="1200" b="1" dirty="0"/>
          </a:p>
          <a:p>
            <a:r>
              <a:rPr lang="nb-NO" sz="2000" b="1" dirty="0"/>
              <a:t>Estimated breeding population: </a:t>
            </a:r>
            <a:r>
              <a:rPr lang="nb-NO" sz="2000" dirty="0"/>
              <a:t>ca. 2000 </a:t>
            </a:r>
            <a:r>
              <a:rPr lang="nb-NO" sz="2000" dirty="0" err="1"/>
              <a:t>breeding</a:t>
            </a:r>
            <a:r>
              <a:rPr lang="nb-NO" sz="2000" dirty="0"/>
              <a:t> pairs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918B53-1865-4543-A34A-EA302FB77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717032"/>
            <a:ext cx="4560203" cy="2871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2AFEE-D026-4299-B854-93FF0354D13B}"/>
              </a:ext>
            </a:extLst>
          </p:cNvPr>
          <p:cNvSpPr txBox="1"/>
          <p:nvPr/>
        </p:nvSpPr>
        <p:spPr>
          <a:xfrm>
            <a:off x="718928" y="4509120"/>
            <a:ext cx="3277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Trend: </a:t>
            </a:r>
          </a:p>
          <a:p>
            <a:r>
              <a:rPr lang="nb-NO" sz="2000" b="1" dirty="0">
                <a:solidFill>
                  <a:srgbClr val="FF0000"/>
                </a:solidFill>
              </a:rPr>
              <a:t>Negative </a:t>
            </a:r>
          </a:p>
          <a:p>
            <a:r>
              <a:rPr lang="nb-NO" sz="2000" dirty="0"/>
              <a:t>3 % per annum 2009-2019</a:t>
            </a:r>
          </a:p>
        </p:txBody>
      </p:sp>
    </p:spTree>
    <p:extLst>
      <p:ext uri="{BB962C8B-B14F-4D97-AF65-F5344CB8AC3E}">
        <p14:creationId xmlns:p14="http://schemas.microsoft.com/office/powerpoint/2010/main" val="2584567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D_EXPEDITIONS\2019\IG_2019\PICS_PEOPLE_IVANOV\IMG_2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612" y="-40438"/>
            <a:ext cx="9900956" cy="691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364088" y="332656"/>
            <a:ext cx="44028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nb-NO" b="1" kern="0" dirty="0">
                <a:solidFill>
                  <a:schemeClr val="accent6">
                    <a:lumMod val="50000"/>
                  </a:schemeClr>
                </a:solidFill>
              </a:rPr>
              <a:t>Russia</a:t>
            </a:r>
            <a:endParaRPr lang="ru-RU" kern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72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_EXPEDITIONS\2019\IG_2019\MAPS\треки обща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r="4279"/>
          <a:stretch/>
        </p:blipFill>
        <p:spPr bwMode="auto">
          <a:xfrm>
            <a:off x="0" y="0"/>
            <a:ext cx="9355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D_EXPEDITIONS\2019\IG_2019\PICS_PEOPLE_IVANOV\IMG_18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9" t="34301" r="18652" b="31398"/>
          <a:stretch/>
        </p:blipFill>
        <p:spPr bwMode="auto">
          <a:xfrm>
            <a:off x="6228184" y="188640"/>
            <a:ext cx="3127759" cy="130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757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D_EXPEDITIONS\2019\O2A2_2019_SZ\MAPS\DATA_MAP_ROUTE_1_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1" y="1700808"/>
            <a:ext cx="8916166" cy="506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O2A2_2019_SEATRACK\Alter Ego июль 2019 Першин Олег\Рабочие моменты\_21J3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1" y="116632"/>
            <a:ext cx="3227534" cy="21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1090" y="116632"/>
            <a:ext cx="4330824" cy="706090"/>
          </a:xfrm>
        </p:spPr>
        <p:txBody>
          <a:bodyPr/>
          <a:lstStyle/>
          <a:p>
            <a:pPr algn="l"/>
            <a:r>
              <a:rPr lang="en-US" sz="3200" dirty="0"/>
              <a:t>SY </a:t>
            </a:r>
            <a:r>
              <a:rPr lang="en-US" sz="3200" i="1" dirty="0"/>
              <a:t>Alter Ego</a:t>
            </a:r>
            <a:endParaRPr lang="ru-RU" sz="3200" i="1" dirty="0"/>
          </a:p>
        </p:txBody>
      </p:sp>
      <p:pic>
        <p:nvPicPr>
          <p:cNvPr id="2051" name="Picture 3" descr="D:\D_EXPEDITIONS\2019\O2A2_2019_SZ\PICS\media\kamenev_foto\_DSC6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14" y="5085184"/>
            <a:ext cx="2642647" cy="161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5976" y="1007867"/>
            <a:ext cx="4710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RV</a:t>
            </a:r>
            <a:r>
              <a:rPr lang="en-US" sz="32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Professor Molchanov</a:t>
            </a:r>
            <a:endParaRPr lang="ru-RU" sz="3200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3491880" y="1916832"/>
            <a:ext cx="108012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5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D_EXPEDITIONS\2019\IG_2019\MAPS\IG_surevy_colonies_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91" y="144016"/>
            <a:ext cx="7004593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55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/>
              <a:t>Russia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6D8CD-AE57-4DCC-97CE-BFCA1FCFEFA6}"/>
              </a:ext>
            </a:extLst>
          </p:cNvPr>
          <p:cNvSpPr txBox="1"/>
          <p:nvPr/>
        </p:nvSpPr>
        <p:spPr>
          <a:xfrm>
            <a:off x="395536" y="1059119"/>
            <a:ext cx="84448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Of 40 historically known (recent, 1980s+) colonies </a:t>
            </a:r>
            <a:r>
              <a:rPr lang="nb-NO" sz="2000" b="1" dirty="0"/>
              <a:t>– 16 surveyd</a:t>
            </a:r>
            <a:endParaRPr lang="nb-NO" sz="2000" dirty="0"/>
          </a:p>
          <a:p>
            <a:endParaRPr lang="nb-NO" sz="1200" b="1" dirty="0"/>
          </a:p>
          <a:p>
            <a:r>
              <a:rPr lang="nb-NO" sz="2000" dirty="0"/>
              <a:t>Documented breeding numbers</a:t>
            </a:r>
            <a:r>
              <a:rPr lang="nb-NO" sz="2000" b="1" dirty="0"/>
              <a:t>: ca. 2165 </a:t>
            </a:r>
            <a:r>
              <a:rPr lang="nb-NO" sz="2000" dirty="0"/>
              <a:t>breeding pairs in 7 occupied colonies</a:t>
            </a:r>
          </a:p>
          <a:p>
            <a:endParaRPr lang="nb-NO" sz="1200" b="1" dirty="0"/>
          </a:p>
          <a:p>
            <a:r>
              <a:rPr lang="nb-NO" sz="2000" dirty="0"/>
              <a:t>Estimated overall breeding population</a:t>
            </a:r>
            <a:r>
              <a:rPr lang="nb-NO" sz="2000" b="1" dirty="0"/>
              <a:t>:  ? </a:t>
            </a:r>
            <a:endParaRPr lang="nb-NO" sz="2000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0000000-0008-0000-0100-00000F2C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090543"/>
              </p:ext>
            </p:extLst>
          </p:nvPr>
        </p:nvGraphicFramePr>
        <p:xfrm>
          <a:off x="1295400" y="2991196"/>
          <a:ext cx="6553200" cy="2886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6702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/>
              <a:t>Russia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2AFEE-D026-4299-B854-93FF0354D13B}"/>
              </a:ext>
            </a:extLst>
          </p:cNvPr>
          <p:cNvSpPr txBox="1"/>
          <p:nvPr/>
        </p:nvSpPr>
        <p:spPr>
          <a:xfrm>
            <a:off x="467544" y="90569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solidFill>
                  <a:schemeClr val="accent6">
                    <a:lumMod val="50000"/>
                  </a:schemeClr>
                </a:solidFill>
              </a:rPr>
              <a:t>Trend in principal monitored colonis </a:t>
            </a:r>
          </a:p>
          <a:p>
            <a:pPr algn="ctr"/>
            <a:r>
              <a:rPr lang="nb-NO" sz="2000" b="1" dirty="0">
                <a:solidFill>
                  <a:srgbClr val="FFC000"/>
                </a:solidFill>
              </a:rPr>
              <a:t>Fluctuating </a:t>
            </a:r>
            <a:r>
              <a:rPr lang="nb-NO" sz="2000" b="1" dirty="0">
                <a:solidFill>
                  <a:srgbClr val="C00000"/>
                </a:solidFill>
              </a:rPr>
              <a:t>/ medium-term decline?? </a:t>
            </a:r>
            <a:r>
              <a:rPr lang="nb-NO" sz="2000" b="1" dirty="0"/>
              <a:t>(1990s – 2019) </a:t>
            </a:r>
            <a:endParaRPr lang="nb-NO" sz="2000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100-0000072C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106380"/>
              </p:ext>
            </p:extLst>
          </p:nvPr>
        </p:nvGraphicFramePr>
        <p:xfrm>
          <a:off x="4355976" y="4797152"/>
          <a:ext cx="4392488" cy="1789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0000000-0008-0000-0100-0000062C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316667"/>
              </p:ext>
            </p:extLst>
          </p:nvPr>
        </p:nvGraphicFramePr>
        <p:xfrm>
          <a:off x="402796" y="1772816"/>
          <a:ext cx="833840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8122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Северная Земля 07.2019 фото М.Иванов\IMG_2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81" y="-15974"/>
            <a:ext cx="10310961" cy="68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1404664" y="5877272"/>
            <a:ext cx="10387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kern="0" dirty="0">
                <a:solidFill>
                  <a:schemeClr val="accent3"/>
                </a:solidFill>
              </a:rPr>
              <a:t>Importance of man-made habitats </a:t>
            </a:r>
            <a:endParaRPr lang="ru-RU" kern="0" dirty="0">
              <a:solidFill>
                <a:schemeClr val="accent3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1620688" y="188640"/>
            <a:ext cx="10387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kern="0" dirty="0">
                <a:solidFill>
                  <a:schemeClr val="accent3"/>
                </a:solidFill>
              </a:rPr>
              <a:t>Increasin polar bear predation</a:t>
            </a:r>
            <a:endParaRPr lang="ru-RU" kern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64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2239567" cy="1143000"/>
          </a:xfrm>
        </p:spPr>
        <p:txBody>
          <a:bodyPr/>
          <a:lstStyle/>
          <a:p>
            <a:r>
              <a:rPr lang="en-US" sz="3200" dirty="0"/>
              <a:t>Land work in 4 colonies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92896"/>
            <a:ext cx="2696767" cy="3656795"/>
          </a:xfrm>
        </p:spPr>
        <p:txBody>
          <a:bodyPr/>
          <a:lstStyle/>
          <a:p>
            <a:r>
              <a:rPr lang="en-US" sz="2800" dirty="0"/>
              <a:t>Productivity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1.4 </a:t>
            </a:r>
            <a:r>
              <a:rPr lang="en-US" sz="2800" dirty="0"/>
              <a:t>eggs/nest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33 gulls ringed</a:t>
            </a:r>
          </a:p>
          <a:p>
            <a:r>
              <a:rPr lang="en-US" sz="2800" dirty="0"/>
              <a:t>Feathers sampled</a:t>
            </a:r>
          </a:p>
          <a:p>
            <a:r>
              <a:rPr lang="en-US" sz="2800" dirty="0"/>
              <a:t>20 eggs collected </a:t>
            </a:r>
            <a:endParaRPr lang="ru-RU" sz="2800" dirty="0"/>
          </a:p>
        </p:txBody>
      </p:sp>
      <p:pic>
        <p:nvPicPr>
          <p:cNvPr id="12290" name="Picture 2" descr="D:\D_EXPEDITIONS\2019\IG_2019\PICS_PEOPLE_IVANOV\IMG_9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67" y="0"/>
            <a:ext cx="6447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20272" y="6516052"/>
            <a:ext cx="2123728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200" dirty="0">
                <a:solidFill>
                  <a:schemeClr val="bg1"/>
                </a:solidFill>
              </a:rPr>
              <a:t>      © </a:t>
            </a:r>
            <a:r>
              <a:rPr lang="en-US" sz="1200" dirty="0">
                <a:solidFill>
                  <a:schemeClr val="bg1"/>
                </a:solidFill>
              </a:rPr>
              <a:t>Mikhail Ivanoc</a:t>
            </a:r>
          </a:p>
        </p:txBody>
      </p:sp>
    </p:spTree>
    <p:extLst>
      <p:ext uri="{BB962C8B-B14F-4D97-AF65-F5344CB8AC3E}">
        <p14:creationId xmlns:p14="http://schemas.microsoft.com/office/powerpoint/2010/main" val="769636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IMG_1462"/>
          <p:cNvPicPr>
            <a:picLocks noChangeAspect="1" noChangeArrowheads="1"/>
          </p:cNvPicPr>
          <p:nvPr/>
        </p:nvPicPr>
        <p:blipFill>
          <a:blip r:embed="rId3" cstate="print"/>
          <a:srcRect l="11507" t="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308304" y="6525344"/>
            <a:ext cx="1799506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200" dirty="0"/>
              <a:t>© </a:t>
            </a:r>
            <a:r>
              <a:rPr lang="en-US" sz="1200" dirty="0"/>
              <a:t>Gilg &amp; Sabard/GREA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3678410"/>
            <a:ext cx="8208912" cy="3108543"/>
          </a:xfrm>
          <a:prstGeom prst="rect">
            <a:avLst/>
          </a:prstGeom>
          <a:solidFill>
            <a:schemeClr val="bg2">
              <a:lumMod val="60000"/>
              <a:lumOff val="40000"/>
              <a:alpha val="17000"/>
            </a:schemeClr>
          </a:solidFill>
          <a:effectLst>
            <a:softEdge rad="393700"/>
          </a:effectLst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nb-NO" sz="800" b="1" dirty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nb-NO" sz="800" b="1" dirty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nb-NO" sz="2800" b="1" dirty="0">
                <a:latin typeface="+mn-lt"/>
              </a:rPr>
              <a:t>   </a:t>
            </a:r>
            <a:r>
              <a:rPr lang="en-US" sz="2800" b="1" dirty="0">
                <a:latin typeface="+mn-lt"/>
              </a:rPr>
              <a:t>Breeds in c</a:t>
            </a:r>
            <a:r>
              <a:rPr lang="nb-NO" sz="2800" b="1" dirty="0">
                <a:latin typeface="+mn-lt"/>
              </a:rPr>
              <a:t>olonies</a:t>
            </a:r>
          </a:p>
          <a:p>
            <a:pPr>
              <a:buFont typeface="Arial" pitchFamily="34" charset="0"/>
              <a:buChar char="•"/>
            </a:pPr>
            <a:endParaRPr lang="nb-NO" sz="800" b="1" dirty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nb-NO" sz="2800" b="1" dirty="0">
                <a:latin typeface="+mn-lt"/>
              </a:rPr>
              <a:t>   </a:t>
            </a:r>
            <a:r>
              <a:rPr lang="nb-NO" sz="2800" b="1" dirty="0" err="1"/>
              <a:t>Colonies</a:t>
            </a:r>
            <a:r>
              <a:rPr lang="nb-NO" sz="2800" b="1" dirty="0"/>
              <a:t> </a:t>
            </a:r>
            <a:r>
              <a:rPr lang="nb-NO" sz="2800" b="1" dirty="0" err="1"/>
              <a:t>unstable</a:t>
            </a:r>
            <a:r>
              <a:rPr lang="nb-NO" sz="2800" b="1" dirty="0"/>
              <a:t> </a:t>
            </a:r>
            <a:r>
              <a:rPr lang="nb-NO" sz="2800" b="1" dirty="0" err="1"/>
              <a:t>through</a:t>
            </a:r>
            <a:r>
              <a:rPr lang="nb-NO" sz="2800" b="1" dirty="0"/>
              <a:t> time</a:t>
            </a:r>
          </a:p>
          <a:p>
            <a:pPr marL="3175" lvl="1">
              <a:buFont typeface="Arial" pitchFamily="34" charset="0"/>
              <a:buChar char="•"/>
            </a:pPr>
            <a:endParaRPr lang="nb-NO" sz="800" b="1" dirty="0"/>
          </a:p>
          <a:p>
            <a:pPr marL="3175" lvl="1">
              <a:buFont typeface="Arial" pitchFamily="34" charset="0"/>
              <a:buChar char="•"/>
            </a:pPr>
            <a:r>
              <a:rPr lang="nb-NO" sz="2800" b="1" dirty="0">
                <a:latin typeface="+mn-lt"/>
              </a:rPr>
              <a:t>  </a:t>
            </a:r>
            <a:r>
              <a:rPr lang="nb-NO" sz="2800" b="1" dirty="0"/>
              <a:t> </a:t>
            </a:r>
            <a:r>
              <a:rPr lang="nb-NO" sz="2800" b="1" dirty="0" err="1"/>
              <a:t>Ice-specialist</a:t>
            </a:r>
            <a:endParaRPr lang="nb-NO" sz="2800" b="1" dirty="0"/>
          </a:p>
          <a:p>
            <a:pPr marL="3175" lvl="1">
              <a:buFont typeface="Arial" pitchFamily="34" charset="0"/>
              <a:buChar char="•"/>
            </a:pPr>
            <a:endParaRPr lang="nb-NO" sz="800" b="1" dirty="0"/>
          </a:p>
          <a:p>
            <a:pPr marL="3175" lvl="1">
              <a:buFont typeface="Arial" pitchFamily="34" charset="0"/>
              <a:buChar char="•"/>
            </a:pPr>
            <a:r>
              <a:rPr lang="nb-NO" sz="2800" b="1" dirty="0">
                <a:latin typeface="+mn-lt"/>
              </a:rPr>
              <a:t>   A rare species (10 000 – 15 000 pairs)</a:t>
            </a:r>
          </a:p>
          <a:p>
            <a:pPr marL="3175" lvl="1">
              <a:buFont typeface="Arial" pitchFamily="34" charset="0"/>
              <a:buChar char="•"/>
            </a:pPr>
            <a:endParaRPr lang="nb-NO" sz="800" b="1" dirty="0">
              <a:latin typeface="+mn-lt"/>
            </a:endParaRPr>
          </a:p>
          <a:p>
            <a:pPr marL="3175" lvl="1">
              <a:buFont typeface="Arial" pitchFamily="34" charset="0"/>
              <a:buChar char="•"/>
            </a:pPr>
            <a:r>
              <a:rPr lang="nb-NO" sz="2800" b="1" dirty="0">
                <a:latin typeface="+mn-lt"/>
              </a:rPr>
              <a:t>  Threatened &amp; Red-listed in both countries</a:t>
            </a:r>
          </a:p>
          <a:p>
            <a:pPr marL="3175" lvl="1">
              <a:buFont typeface="Arial" pitchFamily="34" charset="0"/>
              <a:buChar char="•"/>
            </a:pPr>
            <a:endParaRPr lang="nb-NO" sz="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243824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/>
              <a:t>      The ivory gull</a:t>
            </a:r>
            <a:endParaRPr lang="nb-NO" sz="2400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D22F9-A2F9-4566-AC6F-A14DA1BBB0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7" b="5036"/>
          <a:stretch/>
        </p:blipFill>
        <p:spPr>
          <a:xfrm>
            <a:off x="-252536" y="-735433"/>
            <a:ext cx="9396536" cy="7593434"/>
          </a:xfrm>
          <a:prstGeom prst="rect">
            <a:avLst/>
          </a:prstGeom>
        </p:spPr>
      </p:pic>
      <p:sp>
        <p:nvSpPr>
          <p:cNvPr id="50179" name="Rectangle 4"/>
          <p:cNvSpPr>
            <a:spLocks noChangeAspect="1" noChangeArrowheads="1"/>
          </p:cNvSpPr>
          <p:nvPr/>
        </p:nvSpPr>
        <p:spPr bwMode="auto">
          <a:xfrm>
            <a:off x="1021647" y="456791"/>
            <a:ext cx="3024336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05000"/>
              </a:lnSpc>
            </a:pPr>
            <a:r>
              <a:rPr lang="en-GB" sz="4400" b="1" dirty="0"/>
              <a:t>Thanks!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020272" y="6597352"/>
            <a:ext cx="2123728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1200" dirty="0"/>
              <a:t>© </a:t>
            </a:r>
            <a:r>
              <a:rPr lang="en-US" sz="1200" dirty="0"/>
              <a:t>Vegard B. Fjeldheim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1647" y="4225749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Norway: </a:t>
            </a:r>
            <a:r>
              <a:rPr lang="nb-NO" dirty="0"/>
              <a:t>Vidar Bakken, Anders Skoglund &amp; Vegard Fjeldheim</a:t>
            </a:r>
          </a:p>
          <a:p>
            <a:r>
              <a:rPr lang="nb-NO" dirty="0"/>
              <a:t>Svalbard </a:t>
            </a:r>
            <a:r>
              <a:rPr lang="nb-NO" dirty="0" err="1"/>
              <a:t>Environmental</a:t>
            </a:r>
            <a:r>
              <a:rPr lang="nb-NO" dirty="0"/>
              <a:t> </a:t>
            </a:r>
            <a:r>
              <a:rPr lang="nb-NO" dirty="0" err="1"/>
              <a:t>Protection</a:t>
            </a:r>
            <a:r>
              <a:rPr lang="nb-NO" dirty="0"/>
              <a:t> Fund</a:t>
            </a:r>
          </a:p>
          <a:p>
            <a:r>
              <a:rPr lang="nb-NO" dirty="0"/>
              <a:t>Norwegian Environment </a:t>
            </a:r>
            <a:r>
              <a:rPr lang="nb-NO" dirty="0" err="1"/>
              <a:t>Agency</a:t>
            </a:r>
            <a:endParaRPr lang="nb-NO" dirty="0"/>
          </a:p>
          <a:p>
            <a:r>
              <a:rPr lang="nb-NO" dirty="0"/>
              <a:t>Lufttransport &amp; Longyearbyen Værtjenestekontor </a:t>
            </a:r>
          </a:p>
          <a:p>
            <a:r>
              <a:rPr lang="nb-NO" dirty="0"/>
              <a:t> </a:t>
            </a:r>
          </a:p>
          <a:p>
            <a:r>
              <a:rPr lang="nb-NO" b="1" dirty="0"/>
              <a:t>Russia:</a:t>
            </a:r>
            <a:r>
              <a:rPr lang="nb-NO" dirty="0"/>
              <a:t> Mikhail Ivanov, Vladimir Filippov, Vasiliy Sarana, Alexey Ezhov, Sergey Golubev</a:t>
            </a:r>
          </a:p>
          <a:p>
            <a:pPr algn="just"/>
            <a:r>
              <a:rPr lang="nb-NO" dirty="0"/>
              <a:t>Agency VICAAR, Open Oceanproject &amp; SY </a:t>
            </a:r>
            <a:r>
              <a:rPr lang="nb-NO" i="1" dirty="0"/>
              <a:t>Alter Ego </a:t>
            </a:r>
            <a:r>
              <a:rPr lang="nb-NO" dirty="0"/>
              <a:t>crew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986" y="1988840"/>
            <a:ext cx="2889756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304" indent="-139304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Map the </a:t>
            </a:r>
            <a:r>
              <a:rPr lang="en-US" b="1" dirty="0">
                <a:solidFill>
                  <a:prstClr val="black"/>
                </a:solidFill>
              </a:rPr>
              <a:t>non-breeding distribution </a:t>
            </a:r>
            <a:r>
              <a:rPr lang="en-US" dirty="0">
                <a:solidFill>
                  <a:prstClr val="black"/>
                </a:solidFill>
              </a:rPr>
              <a:t>of seabirds breeding in colonies encircling the Barents, Norwegian and North Seas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139304" indent="-139304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How changes in environmental conditions in wintering areas and migration routes</a:t>
            </a:r>
          </a:p>
          <a:p>
            <a:r>
              <a:rPr lang="en-US" b="1" dirty="0">
                <a:solidFill>
                  <a:prstClr val="black"/>
                </a:solidFill>
              </a:rPr>
              <a:t>affect their demography and population trends</a:t>
            </a:r>
          </a:p>
          <a:p>
            <a:pPr marL="139304" indent="-139304">
              <a:buFont typeface="Arial" panose="020B0604020202020204" pitchFamily="34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139304" indent="-139304">
              <a:buFont typeface="Arial" panose="020B0604020202020204" pitchFamily="34" charset="0"/>
              <a:buChar char="•"/>
            </a:pPr>
            <a:endParaRPr lang="en-US" sz="1050" b="1" dirty="0">
              <a:solidFill>
                <a:prstClr val="black"/>
              </a:solidFill>
            </a:endParaRPr>
          </a:p>
          <a:p>
            <a:pPr marL="139304" indent="-139304">
              <a:buFont typeface="Arial" panose="020B0604020202020204" pitchFamily="34" charset="0"/>
              <a:buChar char="•"/>
            </a:pPr>
            <a:endParaRPr lang="nb-NO" dirty="0">
              <a:solidFill>
                <a:prstClr val="black"/>
              </a:solidFill>
            </a:endParaRPr>
          </a:p>
          <a:p>
            <a:pPr marL="139304" indent="-139304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6B9F6F-C45B-4270-93DB-570C3E21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12"/>
            <a:ext cx="8229600" cy="1143000"/>
          </a:xfrm>
        </p:spPr>
        <p:txBody>
          <a:bodyPr/>
          <a:lstStyle/>
          <a:p>
            <a:r>
              <a:rPr lang="nb-NO" dirty="0"/>
              <a:t>Update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AC668F7-B98C-4A5E-BB33-3B2D995EB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742" y="1484784"/>
            <a:ext cx="5939818" cy="482453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4942C3-C2D5-4F69-9EE9-D42E9D0FDA7C}"/>
              </a:ext>
            </a:extLst>
          </p:cNvPr>
          <p:cNvCxnSpPr/>
          <p:nvPr/>
        </p:nvCxnSpPr>
        <p:spPr bwMode="auto">
          <a:xfrm>
            <a:off x="6804248" y="306896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Hexagon 35">
            <a:extLst>
              <a:ext uri="{FF2B5EF4-FFF2-40B4-BE49-F238E27FC236}">
                <a16:creationId xmlns:a16="http://schemas.microsoft.com/office/drawing/2014/main" id="{B9E44E50-ECFE-485F-AE8B-6DB205EF0B2C}"/>
              </a:ext>
            </a:extLst>
          </p:cNvPr>
          <p:cNvSpPr/>
          <p:nvPr/>
        </p:nvSpPr>
        <p:spPr bwMode="auto">
          <a:xfrm>
            <a:off x="6732240" y="2740022"/>
            <a:ext cx="2281312" cy="1224136"/>
          </a:xfrm>
          <a:prstGeom prst="hexagon">
            <a:avLst>
              <a:gd name="adj" fmla="val 50610"/>
              <a:gd name="vf" fmla="val 11547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6" descr="C:\Users\helgason\AppData\Local\Microsoft\Windows\Temporary Internet Files\Content.Outlook\F4U5YEEE\SEATRACK logo draft 67.png">
            <a:extLst>
              <a:ext uri="{FF2B5EF4-FFF2-40B4-BE49-F238E27FC236}">
                <a16:creationId xmlns:a16="http://schemas.microsoft.com/office/drawing/2014/main" id="{5D45B3ED-91DF-4C23-A57F-0E163D90B3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5"/>
            <a:ext cx="2889756" cy="114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38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O2A2_2019_SEATRACK\Alter Ego июль 2019 Першин Олег\Рабочие моменты\_21J1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445" y="-2717"/>
            <a:ext cx="1025944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4942C3-C2D5-4F69-9EE9-D42E9D0FDA7C}"/>
              </a:ext>
            </a:extLst>
          </p:cNvPr>
          <p:cNvCxnSpPr/>
          <p:nvPr/>
        </p:nvCxnSpPr>
        <p:spPr bwMode="auto">
          <a:xfrm>
            <a:off x="6804248" y="306896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 descr="C:\Users\helgason\AppData\Local\Microsoft\Windows\Temporary Internet Files\Content.Outlook\F4U5YEEE\SEATRACK logo draft 67.png">
            <a:extLst>
              <a:ext uri="{FF2B5EF4-FFF2-40B4-BE49-F238E27FC236}">
                <a16:creationId xmlns:a16="http://schemas.microsoft.com/office/drawing/2014/main" id="{5D45B3ED-91DF-4C23-A57F-0E163D90B3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5"/>
            <a:ext cx="288975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7345"/>
            <a:ext cx="8229600" cy="1143000"/>
          </a:xfrm>
        </p:spPr>
        <p:txBody>
          <a:bodyPr/>
          <a:lstStyle/>
          <a:p>
            <a:pPr algn="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SEATRACK in RUSSIA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9980D8-83A7-4119-8776-076A6F05F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445224"/>
            <a:ext cx="8064896" cy="11247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9</a:t>
            </a:r>
            <a:r>
              <a:rPr lang="ru-RU" dirty="0"/>
              <a:t> </a:t>
            </a:r>
            <a:r>
              <a:rPr lang="en-US" dirty="0"/>
              <a:t>study sites, </a:t>
            </a:r>
            <a:r>
              <a:rPr lang="ru-RU" dirty="0"/>
              <a:t>3 </a:t>
            </a:r>
            <a:r>
              <a:rPr lang="en-US" dirty="0"/>
              <a:t>SPAs, 10 seabird species</a:t>
            </a:r>
            <a:endParaRPr lang="ru-RU" dirty="0"/>
          </a:p>
          <a:p>
            <a:r>
              <a:rPr lang="ru-RU" dirty="0"/>
              <a:t>6 </a:t>
            </a:r>
            <a:r>
              <a:rPr lang="en-US" dirty="0"/>
              <a:t>institutions, 8 – </a:t>
            </a:r>
            <a:r>
              <a:rPr lang="ru-RU" dirty="0"/>
              <a:t>12</a:t>
            </a:r>
            <a:r>
              <a:rPr lang="en-US" dirty="0"/>
              <a:t> people annually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781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O2A2_2019_SEATRACK\Alter Ego июль 2019 Першин Олег\Рабочие моменты\_21J3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454" y="18000"/>
            <a:ext cx="1025945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4942C3-C2D5-4F69-9EE9-D42E9D0FDA7C}"/>
              </a:ext>
            </a:extLst>
          </p:cNvPr>
          <p:cNvCxnSpPr/>
          <p:nvPr/>
        </p:nvCxnSpPr>
        <p:spPr bwMode="auto">
          <a:xfrm>
            <a:off x="6804248" y="306896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 descr="C:\Users\helgason\AppData\Local\Microsoft\Windows\Temporary Internet Files\Content.Outlook\F4U5YEEE\SEATRACK logo draft 67.png">
            <a:extLst>
              <a:ext uri="{FF2B5EF4-FFF2-40B4-BE49-F238E27FC236}">
                <a16:creationId xmlns:a16="http://schemas.microsoft.com/office/drawing/2014/main" id="{5D45B3ED-91DF-4C23-A57F-0E163D90B3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5"/>
            <a:ext cx="288975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5576" y="5157192"/>
            <a:ext cx="8229600" cy="1143000"/>
          </a:xfrm>
        </p:spPr>
        <p:txBody>
          <a:bodyPr/>
          <a:lstStyle/>
          <a:p>
            <a:pPr algn="r"/>
            <a:r>
              <a:rPr lang="en-US" sz="3600" dirty="0">
                <a:solidFill>
                  <a:schemeClr val="accent3"/>
                </a:solidFill>
              </a:rPr>
              <a:t>S Novaya Zemlya study plot:</a:t>
            </a:r>
            <a:br>
              <a:rPr lang="en-US" sz="3600" dirty="0">
                <a:solidFill>
                  <a:schemeClr val="accent3"/>
                </a:solidFill>
              </a:rPr>
            </a:br>
            <a:r>
              <a:rPr lang="en-US" sz="3600" dirty="0">
                <a:solidFill>
                  <a:schemeClr val="accent3"/>
                </a:solidFill>
              </a:rPr>
              <a:t>SEATRACK &amp; popolation monitoring</a:t>
            </a:r>
            <a:endParaRPr lang="ru-RU" sz="3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56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O2A2_2019_SEATRACK\Alter Ego июль 2019 Першин Олег\Рабочие моменты\_21J4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2864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6" y="5445224"/>
            <a:ext cx="9113714" cy="11430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3"/>
                </a:solidFill>
              </a:rPr>
              <a:t>New study plot for kittiwakes established in N Novaya Zemlya in 2019</a:t>
            </a:r>
            <a:endParaRPr lang="ru-RU" sz="3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64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4942C3-C2D5-4F69-9EE9-D42E9D0FDA7C}"/>
              </a:ext>
            </a:extLst>
          </p:cNvPr>
          <p:cNvCxnSpPr/>
          <p:nvPr/>
        </p:nvCxnSpPr>
        <p:spPr bwMode="auto">
          <a:xfrm>
            <a:off x="6804248" y="306896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AF275D-6D3A-4512-A060-5DB2C56B8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4" y="104176"/>
            <a:ext cx="8106072" cy="6753824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64B84C71-FB77-4665-AF8B-DE5973C91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6585558"/>
            <a:ext cx="2987824" cy="24622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1000" dirty="0" err="1"/>
              <a:t>Map</a:t>
            </a:r>
            <a:r>
              <a:rPr lang="fr-FR" sz="1000" dirty="0"/>
              <a:t>: SEATRACK/Benjamin Merkel</a:t>
            </a:r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A1D841-439A-4E0E-980B-0889D0EF2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45" y="5924375"/>
            <a:ext cx="728824" cy="1020285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5682AF-3130-441E-A6CD-8CF7F0A63B97}"/>
              </a:ext>
            </a:extLst>
          </p:cNvPr>
          <p:cNvSpPr txBox="1">
            <a:spLocks/>
          </p:cNvSpPr>
          <p:nvPr/>
        </p:nvSpPr>
        <p:spPr>
          <a:xfrm>
            <a:off x="899001" y="4862698"/>
            <a:ext cx="2987824" cy="200443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auk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Brunnichs guillemot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Glaucous gull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Kittiwake</a:t>
            </a:r>
            <a:endParaRPr kumimoji="0" lang="en-GB" sz="2400" b="1" i="0" u="none" strike="noStrike" kern="1200" cap="none" spc="-10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3606" y="5486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3200" b="1" spc="-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Wintering areas of seabirds breeding in FJL &amp; NZ</a:t>
            </a:r>
            <a:endParaRPr lang="ru-RU" sz="3200" b="1" spc="-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7" descr="Polarmåk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582606" y="5428654"/>
            <a:ext cx="1116124" cy="955940"/>
          </a:xfrm>
          <a:prstGeom prst="rect">
            <a:avLst/>
          </a:prstGeom>
        </p:spPr>
      </p:pic>
      <p:pic>
        <p:nvPicPr>
          <p:cNvPr id="11" name="Picture 12" descr="Little au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729" y="4416743"/>
            <a:ext cx="1419822" cy="10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Polarlomvi flukt Grønland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3295331" y="4940230"/>
            <a:ext cx="1479071" cy="9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670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6B9F6F-C45B-4270-93DB-570C3E21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Further</a:t>
            </a:r>
            <a:r>
              <a:rPr lang="nb-NO" dirty="0"/>
              <a:t> plans BIO-1: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4942C3-C2D5-4F69-9EE9-D42E9D0FDA7C}"/>
              </a:ext>
            </a:extLst>
          </p:cNvPr>
          <p:cNvCxnSpPr/>
          <p:nvPr/>
        </p:nvCxnSpPr>
        <p:spPr bwMode="auto">
          <a:xfrm>
            <a:off x="6804248" y="306896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3">
            <a:extLst>
              <a:ext uri="{FF2B5EF4-FFF2-40B4-BE49-F238E27FC236}">
                <a16:creationId xmlns:a16="http://schemas.microsoft.com/office/drawing/2014/main" id="{E11185AA-8E0E-4975-B097-C8703EE71075}"/>
              </a:ext>
            </a:extLst>
          </p:cNvPr>
          <p:cNvSpPr txBox="1"/>
          <p:nvPr/>
        </p:nvSpPr>
        <p:spPr>
          <a:xfrm>
            <a:off x="323528" y="1844824"/>
            <a:ext cx="872284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nb-NO" sz="2400" b="1" dirty="0"/>
              <a:t>2019:  - Network </a:t>
            </a:r>
            <a:r>
              <a:rPr lang="nb-NO" sz="2400" b="1" dirty="0" err="1"/>
              <a:t>meeting</a:t>
            </a:r>
            <a:r>
              <a:rPr lang="nb-NO" sz="2400" b="1" dirty="0"/>
              <a:t> 26-29 November (</a:t>
            </a:r>
            <a:r>
              <a:rPr lang="nb-NO" sz="2400" b="1" dirty="0" err="1"/>
              <a:t>Svanhovd</a:t>
            </a:r>
            <a:r>
              <a:rPr lang="nb-NO" sz="2400" b="1" dirty="0"/>
              <a:t>)</a:t>
            </a:r>
          </a:p>
          <a:p>
            <a:r>
              <a:rPr lang="nb-NO" sz="2400" b="1" dirty="0"/>
              <a:t>           - </a:t>
            </a:r>
            <a:r>
              <a:rPr lang="nb-NO" sz="2400" b="1" dirty="0" err="1"/>
              <a:t>Finalize</a:t>
            </a:r>
            <a:r>
              <a:rPr lang="nb-NO" sz="2400" b="1" dirty="0"/>
              <a:t> input to HAV-3 (Joint </a:t>
            </a:r>
            <a:r>
              <a:rPr lang="nb-NO" sz="2400" b="1" dirty="0" err="1"/>
              <a:t>Seabird</a:t>
            </a:r>
            <a:r>
              <a:rPr lang="nb-NO" sz="2400" b="1" dirty="0"/>
              <a:t> </a:t>
            </a:r>
            <a:r>
              <a:rPr lang="nb-NO" sz="2400" b="1" dirty="0" err="1"/>
              <a:t>Monitoring</a:t>
            </a:r>
            <a:r>
              <a:rPr lang="nb-NO" sz="2400" b="1" dirty="0"/>
              <a:t> 	  Plan)</a:t>
            </a:r>
          </a:p>
          <a:p>
            <a:r>
              <a:rPr lang="nb-NO" sz="2400" b="1" dirty="0"/>
              <a:t>           - </a:t>
            </a:r>
            <a:r>
              <a:rPr lang="nb-NO" sz="2400" b="1" dirty="0" err="1"/>
              <a:t>Annual</a:t>
            </a:r>
            <a:r>
              <a:rPr lang="nb-NO" sz="2400" b="1" dirty="0"/>
              <a:t> </a:t>
            </a:r>
            <a:r>
              <a:rPr lang="nb-NO" sz="2400" b="1" dirty="0" err="1"/>
              <a:t>update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joint </a:t>
            </a:r>
            <a:r>
              <a:rPr lang="nb-NO" sz="2400" b="1" dirty="0" err="1"/>
              <a:t>colony</a:t>
            </a:r>
            <a:r>
              <a:rPr lang="nb-NO" sz="2400" b="1" dirty="0"/>
              <a:t> database (COLONY)</a:t>
            </a:r>
          </a:p>
          <a:p>
            <a:r>
              <a:rPr lang="nb-NO" sz="2400" b="1" dirty="0"/>
              <a:t>	</a:t>
            </a:r>
          </a:p>
          <a:p>
            <a:r>
              <a:rPr lang="nb-NO" sz="2400" b="1" dirty="0"/>
              <a:t>2020:  - </a:t>
            </a:r>
            <a:r>
              <a:rPr lang="nb-NO" sz="2400" b="1" dirty="0" err="1"/>
              <a:t>Work</a:t>
            </a:r>
            <a:r>
              <a:rPr lang="nb-NO" sz="2400" b="1" dirty="0"/>
              <a:t> in collaboration with BIO-2: </a:t>
            </a:r>
          </a:p>
          <a:p>
            <a:r>
              <a:rPr lang="nb-NO" sz="2400" b="1" dirty="0"/>
              <a:t>	- Joint seabird monitoring manual as </a:t>
            </a:r>
            <a:r>
              <a:rPr lang="nb-NO" sz="2400" b="1" dirty="0" err="1"/>
              <a:t>implem</a:t>
            </a:r>
            <a:r>
              <a:rPr lang="nb-NO" sz="2400" b="1" dirty="0"/>
              <a:t>. </a:t>
            </a:r>
            <a:r>
              <a:rPr lang="nb-NO" sz="2400" b="1" dirty="0" err="1"/>
              <a:t>of</a:t>
            </a:r>
            <a:r>
              <a:rPr lang="nb-NO" sz="2400" b="1" dirty="0"/>
              <a:t> 		  HAV-3 recommendations</a:t>
            </a:r>
          </a:p>
          <a:p>
            <a:r>
              <a:rPr lang="nb-NO" sz="2400" b="1" dirty="0"/>
              <a:t>	- </a:t>
            </a:r>
            <a:r>
              <a:rPr lang="nb-NO" sz="2400" b="1" dirty="0" err="1"/>
              <a:t>Prepare</a:t>
            </a:r>
            <a:r>
              <a:rPr lang="nb-NO" sz="2400" b="1" dirty="0"/>
              <a:t> work for Steller’s Eider winter survey in </a:t>
            </a:r>
          </a:p>
          <a:p>
            <a:r>
              <a:rPr lang="nb-NO" sz="2400" b="1" dirty="0"/>
              <a:t>	  </a:t>
            </a:r>
            <a:r>
              <a:rPr lang="nb-NO" sz="2400" b="1" dirty="0" err="1"/>
              <a:t>March</a:t>
            </a:r>
            <a:r>
              <a:rPr lang="nb-NO" sz="2400" b="1" dirty="0"/>
              <a:t> 2021</a:t>
            </a:r>
          </a:p>
          <a:p>
            <a:r>
              <a:rPr lang="nb-NO" sz="2400" b="1" dirty="0"/>
              <a:t>	- </a:t>
            </a:r>
            <a:r>
              <a:rPr lang="nb-NO" sz="2400" b="1" dirty="0" err="1"/>
              <a:t>Publish</a:t>
            </a:r>
            <a:r>
              <a:rPr lang="nb-NO" sz="2400" b="1" dirty="0"/>
              <a:t> results of ivory gull survey</a:t>
            </a:r>
          </a:p>
          <a:p>
            <a:r>
              <a:rPr lang="nb-NO" sz="2400" b="1" dirty="0"/>
              <a:t>	- Network meeting, Russia</a:t>
            </a:r>
          </a:p>
          <a:p>
            <a:r>
              <a:rPr lang="nb-NO" sz="2400" b="1" dirty="0"/>
              <a:t>	</a:t>
            </a:r>
          </a:p>
          <a:p>
            <a:endParaRPr lang="nb-NO" sz="2000" b="1" dirty="0"/>
          </a:p>
          <a:p>
            <a:endParaRPr lang="nb-NO" sz="2000" b="1" dirty="0"/>
          </a:p>
          <a:p>
            <a:r>
              <a:rPr lang="nb-NO" sz="2000" b="1" dirty="0"/>
              <a:t>          </a:t>
            </a:r>
            <a:endParaRPr lang="nb-NO" sz="2000" dirty="0"/>
          </a:p>
          <a:p>
            <a:endParaRPr lang="nb-NO" sz="1200" b="1" dirty="0"/>
          </a:p>
        </p:txBody>
      </p:sp>
    </p:spTree>
    <p:extLst>
      <p:ext uri="{BB962C8B-B14F-4D97-AF65-F5344CB8AC3E}">
        <p14:creationId xmlns:p14="http://schemas.microsoft.com/office/powerpoint/2010/main" val="57975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/>
              <a:t>High-Arctic breeding 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E8F2-FFEB-43AA-966E-C219FFC20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4" y="1340217"/>
            <a:ext cx="8661972" cy="532914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015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Documents and Settings\hallvard\My Documents\32_Norge Russland\Ismåke\6_Webside\AktuelleBilder\Svalbard2008\QR4M6186.JPG"/>
          <p:cNvPicPr>
            <a:picLocks noChangeAspect="1" noChangeArrowheads="1"/>
          </p:cNvPicPr>
          <p:nvPr/>
        </p:nvPicPr>
        <p:blipFill>
          <a:blip r:embed="rId3" cstate="screen"/>
          <a:srcRect r="11111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5601" name="Picture 1" descr="C:\Documents and Settings\hallvard\My Documents\32_Norge Russland\Ismåke\6_Webside\AktuelleBilder\Svalbard2008\QR4M619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12160" y="4653136"/>
            <a:ext cx="3024336" cy="20162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1560" y="18864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/>
              <a:t>Breeding habitat: </a:t>
            </a:r>
            <a:r>
              <a:rPr lang="nb-NO" sz="4000" b="1" dirty="0" err="1"/>
              <a:t>cliffs</a:t>
            </a:r>
            <a:endParaRPr lang="nb-NO" sz="4000" b="1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Северная Земля 07.2019 фото М.Иванов\IMG_9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11119" r="10283" b="263"/>
          <a:stretch/>
        </p:blipFill>
        <p:spPr bwMode="auto">
          <a:xfrm>
            <a:off x="-26996" y="-34923"/>
            <a:ext cx="9144000" cy="682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18864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 err="1"/>
              <a:t>Breeding</a:t>
            </a:r>
            <a:r>
              <a:rPr lang="nb-NO" sz="4000" b="1" dirty="0"/>
              <a:t> habitat: </a:t>
            </a:r>
            <a:r>
              <a:rPr lang="nb-NO" sz="4000" b="1" dirty="0" err="1"/>
              <a:t>ground</a:t>
            </a:r>
            <a:endParaRPr lang="nb-NO" sz="4000" b="1" i="1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76256" y="6516051"/>
            <a:ext cx="2123728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200" dirty="0">
                <a:solidFill>
                  <a:schemeClr val="bg1"/>
                </a:solidFill>
              </a:rPr>
              <a:t>      © </a:t>
            </a:r>
            <a:r>
              <a:rPr lang="en-US" sz="1200" dirty="0">
                <a:solidFill>
                  <a:schemeClr val="bg1"/>
                </a:solidFill>
              </a:rPr>
              <a:t>Mikhail Ivanov</a:t>
            </a:r>
          </a:p>
        </p:txBody>
      </p:sp>
    </p:spTree>
    <p:extLst>
      <p:ext uri="{BB962C8B-B14F-4D97-AF65-F5344CB8AC3E}">
        <p14:creationId xmlns:p14="http://schemas.microsoft.com/office/powerpoint/2010/main" val="1423532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Северная Земля 07.2019 фото М.Иванов\IMG_88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8968"/>
          <a:stretch/>
        </p:blipFill>
        <p:spPr bwMode="auto">
          <a:xfrm>
            <a:off x="2203" y="0"/>
            <a:ext cx="9142966" cy="685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5234" y="1124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b="1" dirty="0">
                <a:solidFill>
                  <a:schemeClr val="accent3"/>
                </a:solidFill>
              </a:rPr>
              <a:t>Breeding habitat: man-made </a:t>
            </a:r>
            <a:r>
              <a:rPr lang="nb-NO" sz="4000" b="1" dirty="0"/>
              <a:t>structures</a:t>
            </a:r>
            <a:endParaRPr lang="nb-NO" sz="4000" b="1" i="1" dirty="0"/>
          </a:p>
        </p:txBody>
      </p:sp>
    </p:spTree>
    <p:extLst>
      <p:ext uri="{BB962C8B-B14F-4D97-AF65-F5344CB8AC3E}">
        <p14:creationId xmlns:p14="http://schemas.microsoft.com/office/powerpoint/2010/main" val="844039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vgu calling in flight"/>
          <p:cNvPicPr>
            <a:picLocks noGrp="1" noChangeAspect="1" noChangeArrowheads="1"/>
          </p:cNvPicPr>
          <p:nvPr>
            <p:ph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-107504" y="-40333"/>
            <a:ext cx="9251504" cy="6938628"/>
          </a:xfrm>
          <a:noFill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9600" y="2590800"/>
            <a:ext cx="7848600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40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3528" y="2420888"/>
            <a:ext cx="8712968" cy="467820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en-GB" sz="2800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GB" sz="2800" b="1" dirty="0">
                <a:solidFill>
                  <a:srgbClr val="FF6699"/>
                </a:solidFill>
                <a:latin typeface="+mj-lt"/>
              </a:rPr>
              <a:t>Huge decline in Canada 1985-2011 (70 %) 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en-GB" sz="2800" b="1" dirty="0">
                <a:solidFill>
                  <a:srgbClr val="FF6699"/>
                </a:solidFill>
                <a:latin typeface="+mj-lt"/>
              </a:rPr>
              <a:t>  </a:t>
            </a:r>
            <a:r>
              <a:rPr lang="nb-NO" sz="2800" b="1" dirty="0" err="1">
                <a:solidFill>
                  <a:srgbClr val="FF6699"/>
                </a:solidFill>
                <a:latin typeface="+mj-lt"/>
              </a:rPr>
              <a:t>Decline</a:t>
            </a:r>
            <a:r>
              <a:rPr lang="nb-NO" sz="2800" b="1" dirty="0">
                <a:solidFill>
                  <a:srgbClr val="FF6699"/>
                </a:solidFill>
                <a:latin typeface="+mj-lt"/>
              </a:rPr>
              <a:t> in </a:t>
            </a:r>
            <a:r>
              <a:rPr lang="nb-NO" sz="2800" b="1" dirty="0" err="1">
                <a:solidFill>
                  <a:srgbClr val="FF6699"/>
                </a:solidFill>
                <a:latin typeface="+mj-lt"/>
              </a:rPr>
              <a:t>Southeast</a:t>
            </a:r>
            <a:r>
              <a:rPr lang="nb-NO" sz="2800" b="1" dirty="0">
                <a:solidFill>
                  <a:srgbClr val="FF6699"/>
                </a:solidFill>
                <a:latin typeface="+mj-lt"/>
              </a:rPr>
              <a:t> Greenland</a:t>
            </a:r>
            <a:endParaRPr lang="en-GB" sz="1200" b="1" dirty="0">
              <a:solidFill>
                <a:srgbClr val="FF6699"/>
              </a:solidFill>
              <a:latin typeface="+mj-lt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en-GB" sz="2800" b="1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GB" sz="2800" b="1" dirty="0">
                <a:solidFill>
                  <a:srgbClr val="FFFF00"/>
                </a:solidFill>
                <a:latin typeface="+mj-lt"/>
              </a:rPr>
              <a:t>Reduction/changes in sea ice cover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+mj-lt"/>
              </a:rPr>
              <a:t>  Highest levels of contaminants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+mj-lt"/>
              </a:rPr>
              <a:t>  Illegal hunting in Greenland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en-GB" sz="2800" b="1" dirty="0">
                <a:solidFill>
                  <a:srgbClr val="99FF99"/>
                </a:solidFill>
                <a:latin typeface="+mj-lt"/>
              </a:rPr>
              <a:t>  IUCN &amp; OSPAR – new pop-surveys needed!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en-GB" sz="2800" b="1" dirty="0">
                <a:solidFill>
                  <a:srgbClr val="99FF99"/>
                </a:solidFill>
                <a:latin typeface="+mj-lt"/>
              </a:rPr>
              <a:t>  CBird/CAFF/Arctic Council initiative</a:t>
            </a:r>
          </a:p>
          <a:p>
            <a:pPr marL="263525" indent="-263525">
              <a:spcBef>
                <a:spcPct val="50000"/>
              </a:spcBef>
              <a:buClr>
                <a:schemeClr val="bg1"/>
              </a:buClr>
            </a:pP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976" y="404664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4800" b="1" dirty="0">
                <a:solidFill>
                  <a:schemeClr val="bg1"/>
                </a:solidFill>
                <a:latin typeface="+mj-lt"/>
              </a:rPr>
              <a:t>Conservation </a:t>
            </a:r>
            <a:r>
              <a:rPr lang="en-US" sz="4800" b="1" dirty="0">
                <a:solidFill>
                  <a:schemeClr val="bg1"/>
                </a:solidFill>
                <a:latin typeface="+mj-lt"/>
              </a:rPr>
              <a:t>concern</a:t>
            </a:r>
            <a:endParaRPr lang="nb-NO" sz="4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CE8F2-FFEB-43AA-966E-C219FFC20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4" y="1340217"/>
            <a:ext cx="8661972" cy="5329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481" y="119554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/>
              <a:t>International survey – 2019: </a:t>
            </a:r>
          </a:p>
          <a:p>
            <a:pPr algn="ctr"/>
            <a:r>
              <a:rPr lang="nb-NO" sz="4000" b="1" dirty="0"/>
              <a:t>key areas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A4E96C-8422-4904-8610-DC76165E8A99}"/>
              </a:ext>
            </a:extLst>
          </p:cNvPr>
          <p:cNvSpPr/>
          <p:nvPr/>
        </p:nvSpPr>
        <p:spPr bwMode="auto">
          <a:xfrm rot="3503392">
            <a:off x="1292907" y="1810303"/>
            <a:ext cx="1447260" cy="131540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781334-8DBA-4D18-B7DD-7C5AB7F32D5A}"/>
              </a:ext>
            </a:extLst>
          </p:cNvPr>
          <p:cNvSpPr/>
          <p:nvPr/>
        </p:nvSpPr>
        <p:spPr bwMode="auto">
          <a:xfrm rot="5565920">
            <a:off x="3250972" y="3940479"/>
            <a:ext cx="1676949" cy="6247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D829B5-9377-4D0C-AB0E-4022DCEDAD59}"/>
              </a:ext>
            </a:extLst>
          </p:cNvPr>
          <p:cNvSpPr/>
          <p:nvPr/>
        </p:nvSpPr>
        <p:spPr bwMode="auto">
          <a:xfrm rot="5874316">
            <a:off x="4928048" y="4110845"/>
            <a:ext cx="1445636" cy="81958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FFA43D-EC66-4397-8E40-E55D7695EA47}"/>
              </a:ext>
            </a:extLst>
          </p:cNvPr>
          <p:cNvSpPr/>
          <p:nvPr/>
        </p:nvSpPr>
        <p:spPr bwMode="auto">
          <a:xfrm rot="7332023">
            <a:off x="6191849" y="1828543"/>
            <a:ext cx="1730817" cy="148463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/>
              <a:t>Svalbard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49B58-862C-43C1-B57E-EA576EBFA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" y="-17904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B3EE06-4DF2-4DC9-8DFD-4AA41B047CA5}"/>
              </a:ext>
            </a:extLst>
          </p:cNvPr>
          <p:cNvSpPr txBox="1"/>
          <p:nvPr/>
        </p:nvSpPr>
        <p:spPr>
          <a:xfrm>
            <a:off x="3563888" y="26064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solidFill>
                  <a:schemeClr val="bg1"/>
                </a:solidFill>
              </a:rPr>
              <a:t>Svalbard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0D0213E-8E0B-49AA-A777-C2BCFA760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006" y="6530860"/>
            <a:ext cx="2123728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1200" dirty="0">
                <a:solidFill>
                  <a:schemeClr val="bg1"/>
                </a:solidFill>
              </a:rPr>
              <a:t>© </a:t>
            </a:r>
            <a:r>
              <a:rPr lang="en-US" sz="1200" dirty="0">
                <a:solidFill>
                  <a:schemeClr val="bg1"/>
                </a:solidFill>
              </a:rPr>
              <a:t>Anders Skoglund</a:t>
            </a:r>
          </a:p>
        </p:txBody>
      </p:sp>
    </p:spTree>
    <p:extLst>
      <p:ext uri="{BB962C8B-B14F-4D97-AF65-F5344CB8AC3E}">
        <p14:creationId xmlns:p14="http://schemas.microsoft.com/office/powerpoint/2010/main" val="126267128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12178</TotalTime>
  <Words>485</Words>
  <Application>Microsoft Office PowerPoint</Application>
  <PresentationFormat>On-screen Show (4:3)</PresentationFormat>
  <Paragraphs>152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Book Antiqua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 Alter Ego</vt:lpstr>
      <vt:lpstr>PowerPoint Presentation</vt:lpstr>
      <vt:lpstr>PowerPoint Presentation</vt:lpstr>
      <vt:lpstr>PowerPoint Presentation</vt:lpstr>
      <vt:lpstr>PowerPoint Presentation</vt:lpstr>
      <vt:lpstr>Land work in 4 colonies </vt:lpstr>
      <vt:lpstr>PowerPoint Presentation</vt:lpstr>
      <vt:lpstr>Update</vt:lpstr>
      <vt:lpstr>SEATRACK in RUSSIA</vt:lpstr>
      <vt:lpstr>S Novaya Zemlya study plot: SEATRACK &amp; popolation monitoring</vt:lpstr>
      <vt:lpstr>New study plot for kittiwakes established in N Novaya Zemlya in 2019</vt:lpstr>
      <vt:lpstr>PowerPoint Presentation</vt:lpstr>
      <vt:lpstr>Further plans BIO-1:</vt:lpstr>
    </vt:vector>
  </TitlesOfParts>
  <Company>Norsk Polarinstitutt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Hallvard Strøm</dc:creator>
  <cp:lastModifiedBy>Hallvard Strøm</cp:lastModifiedBy>
  <cp:revision>606</cp:revision>
  <dcterms:created xsi:type="dcterms:W3CDTF">2006-10-15T17:53:31Z</dcterms:created>
  <dcterms:modified xsi:type="dcterms:W3CDTF">2019-10-07T05:16:36Z</dcterms:modified>
</cp:coreProperties>
</file>