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86" r:id="rId3"/>
    <p:sldId id="310" r:id="rId4"/>
    <p:sldId id="309" r:id="rId5"/>
    <p:sldId id="297" r:id="rId6"/>
    <p:sldId id="287" r:id="rId7"/>
    <p:sldId id="301" r:id="rId8"/>
    <p:sldId id="291" r:id="rId9"/>
    <p:sldId id="298" r:id="rId10"/>
    <p:sldId id="299" r:id="rId11"/>
    <p:sldId id="300" r:id="rId12"/>
    <p:sldId id="290" r:id="rId13"/>
    <p:sldId id="294" r:id="rId14"/>
    <p:sldId id="302" r:id="rId15"/>
    <p:sldId id="303" r:id="rId16"/>
    <p:sldId id="305" r:id="rId17"/>
    <p:sldId id="292" r:id="rId18"/>
    <p:sldId id="293" r:id="rId19"/>
    <p:sldId id="306" r:id="rId20"/>
    <p:sldId id="307" r:id="rId21"/>
    <p:sldId id="296" r:id="rId22"/>
    <p:sldId id="30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09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84" autoAdjust="0"/>
  </p:normalViewPr>
  <p:slideViewPr>
    <p:cSldViewPr>
      <p:cViewPr varScale="1">
        <p:scale>
          <a:sx n="106" d="100"/>
          <a:sy n="106" d="100"/>
        </p:scale>
        <p:origin x="176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1F2A6-81B7-4D20-B2BA-B9F22869B9B3}" type="datetimeFigureOut">
              <a:rPr lang="ru-RU" smtClean="0"/>
              <a:pPr/>
              <a:t>10.06.2014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18943-5BC0-49FA-ACBC-89AE81D8D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11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8943-5BC0-49FA-ACBC-89AE81D8D5B2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33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8943-5BC0-49FA-ACBC-89AE81D8D5B2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4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8943-5BC0-49FA-ACBC-89AE81D8D5B2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696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8943-5BC0-49FA-ACBC-89AE81D8D5B2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7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8943-5BC0-49FA-ACBC-89AE81D8D5B2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29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22BF-AB01-4628-A39A-2EAC21D96313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0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4BE6-AD59-4870-B470-8F92288358D0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81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58CC-2827-4ED4-A259-630207D0DB74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2411-46C4-43D3-8BFF-BF968F1F31A6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22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7A66-35B4-4EFD-A3FD-1CD5F2C5CC21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6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DEA07-D9D4-41CD-BB5F-C410E66637A9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705-2DB4-4479-AF0A-C335EDDF8BB8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A3DB-AB29-4859-AF00-D44F509DCE55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6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92E83-767C-4783-9463-C03BF81B471E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D652-0740-4383-80FD-78C676DCDB55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7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D286-F1A8-4F5C-9E12-88A38A916075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6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D9C6-A631-45B5-973E-36A2982D8AE9}" type="datetime1">
              <a:rPr lang="ru-RU" smtClean="0"/>
              <a:pPr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1FE1-7617-481D-8FC2-3ADD7E838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6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D:\mypictures\logos\mmc_lable.gif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76" y="6084972"/>
            <a:ext cx="626466" cy="6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94863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Изучение белого медведя в 2010-2014 гг.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510" y="5390592"/>
            <a:ext cx="7042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</a:rPr>
              <a:t>Болтунов А.Н., Беликов С.Е., Семенова В.С., Никифоров В.В., Илларионова Н.А.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42792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Polar bear studies in 2010-2014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46" y="6084972"/>
            <a:ext cx="648072" cy="698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1" y="6089843"/>
            <a:ext cx="439006" cy="658509"/>
          </a:xfrm>
          <a:prstGeom prst="rect">
            <a:avLst/>
          </a:prstGeom>
        </p:spPr>
      </p:pic>
      <p:pic>
        <p:nvPicPr>
          <p:cNvPr id="1026" name="Picture 2" descr="&amp;Rcy;&amp;Gcy;&amp;Ocy; / R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867" y="6084972"/>
            <a:ext cx="10572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3579" y="927496"/>
            <a:ext cx="326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Boltunov</a:t>
            </a:r>
            <a:r>
              <a:rPr lang="en-US" sz="1600" i="1" dirty="0" smtClean="0"/>
              <a:t> A., Belikov S., </a:t>
            </a:r>
            <a:r>
              <a:rPr lang="en-US" sz="1600" i="1" dirty="0" err="1" smtClean="0"/>
              <a:t>Semenova</a:t>
            </a:r>
            <a:r>
              <a:rPr lang="en-US" sz="1600" i="1" dirty="0" smtClean="0"/>
              <a:t> V., </a:t>
            </a:r>
            <a:br>
              <a:rPr lang="en-US" sz="1600" i="1" dirty="0" smtClean="0"/>
            </a:br>
            <a:r>
              <a:rPr lang="en-US" sz="1600" i="1" dirty="0" smtClean="0"/>
              <a:t>Nikiforov V., </a:t>
            </a:r>
            <a:r>
              <a:rPr lang="en-US" sz="1600" i="1" dirty="0" err="1" smtClean="0"/>
              <a:t>Illarionova</a:t>
            </a:r>
            <a:r>
              <a:rPr lang="en-US" sz="1600" i="1" dirty="0" smtClean="0"/>
              <a:t> N.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1177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4801">
            <a:off x="1490991" y="2826101"/>
            <a:ext cx="7308304" cy="410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5937" y="131443"/>
            <a:ext cx="4829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Останки 7 серых китов, выброшенных на берег</a:t>
            </a:r>
            <a:br>
              <a:rPr lang="ru-RU" dirty="0" smtClean="0"/>
            </a:br>
            <a:r>
              <a:rPr lang="ru-RU" i="1" dirty="0" smtClean="0">
                <a:solidFill>
                  <a:srgbClr val="7030A0"/>
                </a:solidFill>
              </a:rPr>
              <a:t>7 </a:t>
            </a:r>
            <a:r>
              <a:rPr lang="en-US" i="1" dirty="0" smtClean="0">
                <a:solidFill>
                  <a:srgbClr val="7030A0"/>
                </a:solidFill>
              </a:rPr>
              <a:t>stranded gray whale carcasses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09654">
            <a:off x="2125547" y="595491"/>
            <a:ext cx="6321066" cy="347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6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6226">
            <a:off x="2411760" y="908720"/>
            <a:ext cx="6660232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801522"/>
            <a:ext cx="4248472" cy="4260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97"/>
          <a:stretch/>
        </p:blipFill>
        <p:spPr>
          <a:xfrm>
            <a:off x="395536" y="3818765"/>
            <a:ext cx="5868144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937" y="131443"/>
            <a:ext cx="4551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Бурые медведи – конкуренты на побережье</a:t>
            </a:r>
            <a:br>
              <a:rPr lang="ru-RU" dirty="0" smtClean="0"/>
            </a:br>
            <a:r>
              <a:rPr lang="en-US" i="1" dirty="0" smtClean="0">
                <a:solidFill>
                  <a:srgbClr val="7030A0"/>
                </a:solidFill>
              </a:rPr>
              <a:t>Brown bears – competitors on the coast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72018">
            <a:off x="3743918" y="3498329"/>
            <a:ext cx="5191982" cy="24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2798">
            <a:off x="6813430" y="2897975"/>
            <a:ext cx="1689455" cy="1959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3850">
            <a:off x="1573966" y="4555529"/>
            <a:ext cx="4572000" cy="206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3" y="880410"/>
            <a:ext cx="3608696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2523" y="4160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2400" dirty="0" smtClean="0"/>
              <a:t>Авиационное </a:t>
            </a:r>
            <a:r>
              <a:rPr lang="ru-RU" sz="2400" dirty="0"/>
              <a:t>обследование </a:t>
            </a:r>
            <a:r>
              <a:rPr lang="ru-RU" sz="2400" dirty="0" smtClean="0"/>
              <a:t>арктического побережья Чукотки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>
                <a:solidFill>
                  <a:srgbClr val="7030A0"/>
                </a:solidFill>
              </a:rPr>
              <a:t>Aerial survey of the Arctic coast of </a:t>
            </a:r>
            <a:r>
              <a:rPr lang="en-US" sz="2400" i="1" dirty="0" err="1" smtClean="0">
                <a:solidFill>
                  <a:srgbClr val="7030A0"/>
                </a:solidFill>
              </a:rPr>
              <a:t>Chukotka</a:t>
            </a:r>
            <a:endParaRPr lang="ru-RU" sz="2400" i="1" dirty="0" smtClean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556792"/>
            <a:ext cx="41764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Биопсия кожи от 4 особей</a:t>
            </a:r>
            <a:br>
              <a:rPr lang="ru-RU" dirty="0" smtClean="0"/>
            </a:br>
            <a:r>
              <a:rPr lang="en-US" i="1" dirty="0" smtClean="0">
                <a:solidFill>
                  <a:srgbClr val="7030A0"/>
                </a:solidFill>
              </a:rPr>
              <a:t>Skin biopsy from 4 bears</a:t>
            </a:r>
            <a:endParaRPr lang="ru-RU" i="1" dirty="0" smtClean="0">
              <a:solidFill>
                <a:srgbClr val="7030A0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Образцы тканей от павшего медведя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>
                <a:solidFill>
                  <a:srgbClr val="7030A0"/>
                </a:solidFill>
              </a:rPr>
              <a:t>Tissue samples from a stranded bear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8" y="778213"/>
            <a:ext cx="9144000" cy="6079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752" y="260648"/>
            <a:ext cx="876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500" algn="l"/>
                <a:tab pos="2063750" algn="l"/>
                <a:tab pos="2332038" algn="l"/>
                <a:tab pos="2424113" algn="l"/>
              </a:tabLst>
            </a:pPr>
            <a:r>
              <a:rPr lang="ru-RU" sz="2400" dirty="0" smtClean="0"/>
              <a:t>Наблюдения за </a:t>
            </a:r>
            <a:r>
              <a:rPr lang="ru-RU" sz="2400" dirty="0"/>
              <a:t>белыми медведями и </a:t>
            </a:r>
            <a:r>
              <a:rPr lang="ru-RU" sz="2400" dirty="0" err="1"/>
              <a:t>неинвазивный</a:t>
            </a:r>
            <a:r>
              <a:rPr lang="ru-RU" sz="2400" dirty="0"/>
              <a:t> сбор биологических образцов на арктическом побережье Чукотки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Observations of polar bears and noninvasive collection of biological samples on the Arctic coast of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</a:rPr>
              <a:t>Chukotka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709" y="1772816"/>
            <a:ext cx="3546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Ежегодная постоянная работа</a:t>
            </a:r>
          </a:p>
          <a:p>
            <a:r>
              <a:rPr lang="en-US" sz="2000" b="1" i="1" dirty="0" smtClean="0"/>
              <a:t>Routine work</a:t>
            </a:r>
            <a:r>
              <a:rPr lang="ru-RU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739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752" y="260648"/>
            <a:ext cx="876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500" algn="l"/>
                <a:tab pos="2063750" algn="l"/>
                <a:tab pos="2332038" algn="l"/>
                <a:tab pos="2424113" algn="l"/>
              </a:tabLst>
            </a:pPr>
            <a:r>
              <a:rPr lang="ru-RU" sz="2000" dirty="0" smtClean="0"/>
              <a:t>Наблюдения за </a:t>
            </a:r>
            <a:r>
              <a:rPr lang="ru-RU" sz="2000" dirty="0"/>
              <a:t>белыми медведями и </a:t>
            </a:r>
            <a:r>
              <a:rPr lang="ru-RU" sz="2000" dirty="0" err="1"/>
              <a:t>неинвазивный</a:t>
            </a:r>
            <a:r>
              <a:rPr lang="ru-RU" sz="2000" dirty="0"/>
              <a:t> сбор биологических образцов на арктическом побережье </a:t>
            </a:r>
            <a:r>
              <a:rPr lang="ru-RU" sz="2000" dirty="0" smtClean="0"/>
              <a:t>Чукотки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Observations of polar bears and noninvasive collection of biological samples on the Arctic coast of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Chukotka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19442"/>
            <a:ext cx="4118524" cy="2893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112" y="1208798"/>
            <a:ext cx="4349914" cy="26215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1560" y="5202212"/>
            <a:ext cx="5340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Polar bear observations by residents of settlements on the Arctic coast of Chukotka</a:t>
            </a:r>
            <a:br>
              <a:rPr lang="en-US" i="1" dirty="0" smtClean="0">
                <a:solidFill>
                  <a:srgbClr val="7030A0"/>
                </a:solidFill>
              </a:rPr>
            </a:br>
            <a:r>
              <a:rPr lang="en-US" i="1" dirty="0" smtClean="0">
                <a:solidFill>
                  <a:srgbClr val="7030A0"/>
                </a:solidFill>
              </a:rPr>
              <a:t>(joint project of MMC and WWF Russia)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839" y="3877558"/>
            <a:ext cx="3359187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81" y="-1539552"/>
            <a:ext cx="9321592" cy="7334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455" y="0"/>
            <a:ext cx="87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500" algn="l"/>
                <a:tab pos="2063750" algn="l"/>
                <a:tab pos="2332038" algn="l"/>
                <a:tab pos="2424113" algn="l"/>
              </a:tabLst>
            </a:pPr>
            <a:r>
              <a:rPr lang="ru-RU" sz="2000" dirty="0" smtClean="0"/>
              <a:t>Наблюдения за </a:t>
            </a:r>
            <a:r>
              <a:rPr lang="ru-RU" sz="2000" dirty="0"/>
              <a:t>белыми медведями </a:t>
            </a:r>
            <a:r>
              <a:rPr lang="ru-RU" sz="2000" dirty="0" smtClean="0"/>
              <a:t>на </a:t>
            </a:r>
            <a:r>
              <a:rPr lang="ru-RU" sz="2000" dirty="0"/>
              <a:t>арктическом побережье </a:t>
            </a:r>
            <a:r>
              <a:rPr lang="ru-RU" sz="2000" dirty="0" smtClean="0"/>
              <a:t>Чукотки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Observations of polar bears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the Arctic coast of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Chukotka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3" y="2668284"/>
            <a:ext cx="9096020" cy="3140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13" y="4653136"/>
            <a:ext cx="4661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 середине октября </a:t>
            </a:r>
            <a:r>
              <a:rPr lang="en-US" dirty="0" smtClean="0"/>
              <a:t>201</a:t>
            </a:r>
            <a:r>
              <a:rPr lang="ru-RU" dirty="0" smtClean="0"/>
              <a:t>3</a:t>
            </a:r>
            <a:r>
              <a:rPr lang="en-US" dirty="0" smtClean="0"/>
              <a:t> </a:t>
            </a:r>
            <a:r>
              <a:rPr lang="ru-RU" dirty="0" smtClean="0"/>
              <a:t>г. более 20 медведей у с. </a:t>
            </a:r>
            <a:r>
              <a:rPr lang="ru-RU" dirty="0" err="1" smtClean="0"/>
              <a:t>Биллингс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i="1" dirty="0" smtClean="0">
                <a:solidFill>
                  <a:srgbClr val="7030A0"/>
                </a:solidFill>
              </a:rPr>
              <a:t>By mid October </a:t>
            </a:r>
            <a:r>
              <a:rPr lang="ru-RU" i="1" dirty="0" smtClean="0">
                <a:solidFill>
                  <a:srgbClr val="7030A0"/>
                </a:solidFill>
              </a:rPr>
              <a:t>2013 </a:t>
            </a:r>
            <a:r>
              <a:rPr lang="en-US" i="1" dirty="0" smtClean="0">
                <a:solidFill>
                  <a:srgbClr val="7030A0"/>
                </a:solidFill>
              </a:rPr>
              <a:t>over 20 polar bears appeared</a:t>
            </a:r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en-US" i="1" dirty="0" smtClean="0">
                <a:solidFill>
                  <a:srgbClr val="7030A0"/>
                </a:solidFill>
              </a:rPr>
              <a:t>near village of Billings</a:t>
            </a:r>
          </a:p>
        </p:txBody>
      </p:sp>
      <p:sp>
        <p:nvSpPr>
          <p:cNvPr id="5" name="Стрелка вниз 4"/>
          <p:cNvSpPr/>
          <p:nvPr/>
        </p:nvSpPr>
        <p:spPr>
          <a:xfrm rot="13409349">
            <a:off x="2031167" y="1122243"/>
            <a:ext cx="360040" cy="9209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479275"/>
            <a:ext cx="743776" cy="768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97" y="5833266"/>
            <a:ext cx="767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 началу ноября около 50 медведей у с. </a:t>
            </a:r>
            <a:r>
              <a:rPr lang="ru-RU" dirty="0" err="1"/>
              <a:t>Рыркайпий</a:t>
            </a:r>
            <a:r>
              <a:rPr lang="ru-RU" dirty="0"/>
              <a:t/>
            </a:r>
            <a:br>
              <a:rPr lang="ru-RU" dirty="0"/>
            </a:br>
            <a:r>
              <a:rPr lang="en-US" i="1" dirty="0">
                <a:solidFill>
                  <a:srgbClr val="7030A0"/>
                </a:solidFill>
              </a:rPr>
              <a:t>By the beginning of November about 50 polar bears near village of </a:t>
            </a:r>
            <a:r>
              <a:rPr lang="en-US" i="1" dirty="0" err="1" smtClean="0">
                <a:solidFill>
                  <a:srgbClr val="7030A0"/>
                </a:solidFill>
              </a:rPr>
              <a:t>Ryrkaipiy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81" y="-1539552"/>
            <a:ext cx="9321592" cy="7334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455" y="0"/>
            <a:ext cx="87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500" algn="l"/>
                <a:tab pos="2063750" algn="l"/>
                <a:tab pos="2332038" algn="l"/>
                <a:tab pos="2424113" algn="l"/>
              </a:tabLst>
            </a:pPr>
            <a:r>
              <a:rPr lang="ru-RU" sz="2000" dirty="0" smtClean="0"/>
              <a:t>Наблюдения за </a:t>
            </a:r>
            <a:r>
              <a:rPr lang="ru-RU" sz="2000" dirty="0"/>
              <a:t>белыми медведями </a:t>
            </a:r>
            <a:r>
              <a:rPr lang="ru-RU" sz="2000" dirty="0" smtClean="0"/>
              <a:t>на </a:t>
            </a:r>
            <a:r>
              <a:rPr lang="ru-RU" sz="2000" dirty="0"/>
              <a:t>арктическом побережье </a:t>
            </a:r>
            <a:r>
              <a:rPr lang="ru-RU" sz="2000" dirty="0" smtClean="0"/>
              <a:t>Чукотки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Observations of polar bears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the Arctic coast of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Chukotka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2924197"/>
            <a:ext cx="6048672" cy="36091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15057">
            <a:off x="6889776" y="1134758"/>
            <a:ext cx="743776" cy="768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04" y="1027510"/>
            <a:ext cx="920576" cy="9388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91672" y="3933056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 smtClean="0"/>
              <a:t>К концу декабря 2013 г. медведи появились на китах, выброшенных у сел </a:t>
            </a:r>
            <a:r>
              <a:rPr lang="ru-RU" dirty="0" err="1" smtClean="0"/>
              <a:t>Нешкан</a:t>
            </a:r>
            <a:r>
              <a:rPr lang="ru-RU" dirty="0" smtClean="0"/>
              <a:t> и </a:t>
            </a:r>
            <a:r>
              <a:rPr lang="ru-RU" dirty="0" err="1" smtClean="0"/>
              <a:t>Энурмино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i="1" dirty="0" smtClean="0">
                <a:solidFill>
                  <a:srgbClr val="7030A0"/>
                </a:solidFill>
              </a:rPr>
              <a:t>By late December </a:t>
            </a:r>
            <a:r>
              <a:rPr lang="ru-RU" i="1" dirty="0" smtClean="0">
                <a:solidFill>
                  <a:srgbClr val="7030A0"/>
                </a:solidFill>
              </a:rPr>
              <a:t>2013 </a:t>
            </a:r>
            <a:r>
              <a:rPr lang="en-US" i="1" dirty="0" smtClean="0">
                <a:solidFill>
                  <a:srgbClr val="7030A0"/>
                </a:solidFill>
              </a:rPr>
              <a:t>polar bears appeared around whale carcasses near villages of </a:t>
            </a:r>
            <a:r>
              <a:rPr lang="en-US" i="1" dirty="0" err="1" smtClean="0">
                <a:solidFill>
                  <a:srgbClr val="7030A0"/>
                </a:solidFill>
              </a:rPr>
              <a:t>Neshkan</a:t>
            </a:r>
            <a:r>
              <a:rPr lang="en-US" i="1" dirty="0" smtClean="0">
                <a:solidFill>
                  <a:srgbClr val="7030A0"/>
                </a:solidFill>
              </a:rPr>
              <a:t> and </a:t>
            </a:r>
            <a:r>
              <a:rPr lang="en-US" i="1" dirty="0" err="1" smtClean="0">
                <a:solidFill>
                  <a:srgbClr val="7030A0"/>
                </a:solidFill>
              </a:rPr>
              <a:t>Enurmino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1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89996">
            <a:off x="399089" y="419040"/>
            <a:ext cx="8158463" cy="4813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" y="2942946"/>
            <a:ext cx="5220072" cy="3915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929" y="3638558"/>
            <a:ext cx="4283968" cy="3212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75967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500" algn="l"/>
                <a:tab pos="2063750" algn="l"/>
                <a:tab pos="2332038" algn="l"/>
                <a:tab pos="2424113" algn="l"/>
              </a:tabLst>
            </a:pPr>
            <a:r>
              <a:rPr lang="ru-RU" sz="2000" dirty="0" err="1" smtClean="0"/>
              <a:t>Неинвазивный</a:t>
            </a:r>
            <a:r>
              <a:rPr lang="ru-RU" sz="2000" dirty="0" smtClean="0"/>
              <a:t> сбор </a:t>
            </a:r>
            <a:r>
              <a:rPr lang="ru-RU" sz="2000" dirty="0"/>
              <a:t>биологических образцов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арктическом побережье </a:t>
            </a:r>
            <a:r>
              <a:rPr lang="ru-RU" sz="2000" dirty="0" smtClean="0"/>
              <a:t>Чукотки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Noninvasive collection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of biological samples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the Arctic coast of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Chukotka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923928" y="1340768"/>
            <a:ext cx="288032" cy="72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2007342"/>
            <a:ext cx="347502" cy="749873"/>
          </a:xfrm>
          <a:prstGeom prst="rect">
            <a:avLst/>
          </a:prstGeom>
        </p:spPr>
      </p:pic>
      <p:sp>
        <p:nvSpPr>
          <p:cNvPr id="11" name="Стрелка вниз 10"/>
          <p:cNvSpPr/>
          <p:nvPr/>
        </p:nvSpPr>
        <p:spPr>
          <a:xfrm>
            <a:off x="6937995" y="1972973"/>
            <a:ext cx="288032" cy="72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027" y="1958076"/>
            <a:ext cx="347502" cy="7498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90370" y="168300"/>
            <a:ext cx="338437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СММ, </a:t>
            </a:r>
            <a:r>
              <a:rPr lang="en-US" dirty="0" smtClean="0"/>
              <a:t>USFWS,</a:t>
            </a:r>
            <a:r>
              <a:rPr lang="ru-RU" dirty="0" smtClean="0"/>
              <a:t> </a:t>
            </a:r>
            <a:r>
              <a:rPr lang="en-US" dirty="0" smtClean="0"/>
              <a:t>WWF </a:t>
            </a:r>
            <a:r>
              <a:rPr lang="ru-RU" dirty="0" smtClean="0"/>
              <a:t>России, РГО</a:t>
            </a:r>
            <a:endParaRPr lang="en-US" dirty="0" smtClean="0"/>
          </a:p>
          <a:p>
            <a:r>
              <a:rPr lang="en-US" i="1" dirty="0" smtClean="0">
                <a:solidFill>
                  <a:srgbClr val="7030A0"/>
                </a:solidFill>
              </a:rPr>
              <a:t>MMC</a:t>
            </a:r>
            <a:r>
              <a:rPr lang="ru-RU" i="1" dirty="0" smtClean="0">
                <a:solidFill>
                  <a:srgbClr val="7030A0"/>
                </a:solidFill>
              </a:rPr>
              <a:t>, </a:t>
            </a:r>
            <a:r>
              <a:rPr lang="en-US" i="1" dirty="0" smtClean="0">
                <a:solidFill>
                  <a:srgbClr val="7030A0"/>
                </a:solidFill>
              </a:rPr>
              <a:t>USFWS, WWF Russia, Russian Geographical Society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" y="1256857"/>
            <a:ext cx="9144000" cy="878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-9939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EEECE1">
                    <a:lumMod val="10000"/>
                  </a:srgbClr>
                </a:solidFill>
              </a:rPr>
              <a:t>Предварительный генетический анализ собранных образцов</a:t>
            </a:r>
          </a:p>
          <a:p>
            <a:r>
              <a:rPr lang="en-US" sz="2400" i="1" dirty="0" smtClean="0">
                <a:solidFill>
                  <a:srgbClr val="7030A0"/>
                </a:solidFill>
              </a:rPr>
              <a:t>Preliminary DNA </a:t>
            </a:r>
            <a:r>
              <a:rPr lang="en-US" sz="2400" i="1" dirty="0">
                <a:solidFill>
                  <a:srgbClr val="7030A0"/>
                </a:solidFill>
              </a:rPr>
              <a:t>analysis of </a:t>
            </a:r>
            <a:r>
              <a:rPr lang="en-US" sz="2400" i="1" dirty="0" smtClean="0">
                <a:solidFill>
                  <a:srgbClr val="7030A0"/>
                </a:solidFill>
              </a:rPr>
              <a:t>collected polar </a:t>
            </a:r>
            <a:r>
              <a:rPr lang="en-US" sz="2400" i="1" dirty="0">
                <a:solidFill>
                  <a:srgbClr val="7030A0"/>
                </a:solidFill>
              </a:rPr>
              <a:t>bear samples </a:t>
            </a:r>
            <a:endParaRPr lang="ru-RU" sz="2400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610526"/>
            <a:ext cx="741682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СММ, </a:t>
            </a:r>
            <a:r>
              <a:rPr lang="en-US" dirty="0" smtClean="0"/>
              <a:t>USFWS,</a:t>
            </a:r>
            <a:r>
              <a:rPr lang="ru-RU" dirty="0" smtClean="0"/>
              <a:t> </a:t>
            </a:r>
            <a:r>
              <a:rPr lang="en-US" dirty="0" smtClean="0"/>
              <a:t>WWF </a:t>
            </a:r>
            <a:r>
              <a:rPr lang="ru-RU" dirty="0" smtClean="0"/>
              <a:t>России, РГО</a:t>
            </a:r>
            <a:endParaRPr lang="en-US" dirty="0" smtClean="0"/>
          </a:p>
          <a:p>
            <a:r>
              <a:rPr lang="en-US" i="1" dirty="0" smtClean="0">
                <a:solidFill>
                  <a:srgbClr val="7030A0"/>
                </a:solidFill>
              </a:rPr>
              <a:t>MMC</a:t>
            </a:r>
            <a:r>
              <a:rPr lang="ru-RU" i="1" dirty="0" smtClean="0">
                <a:solidFill>
                  <a:srgbClr val="7030A0"/>
                </a:solidFill>
              </a:rPr>
              <a:t>, </a:t>
            </a:r>
            <a:r>
              <a:rPr lang="en-US" i="1" dirty="0" smtClean="0">
                <a:solidFill>
                  <a:srgbClr val="7030A0"/>
                </a:solidFill>
              </a:rPr>
              <a:t>USFWS, WWF Russia, Russian Geographical Society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34888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Всего с ноября 2009 г. собрано 260 образцов (шерсть, экскременты, биопсия) </a:t>
            </a:r>
            <a:br>
              <a:rPr lang="ru-RU" dirty="0" smtClean="0"/>
            </a:br>
            <a:r>
              <a:rPr lang="ru-RU" dirty="0" smtClean="0"/>
              <a:t>За период с сентября 2013 г. по май 2014 г. собрано 67 образцов (табл.):</a:t>
            </a:r>
          </a:p>
          <a:p>
            <a:r>
              <a:rPr lang="en-US" i="1" dirty="0" smtClean="0">
                <a:solidFill>
                  <a:srgbClr val="7030A0"/>
                </a:solidFill>
              </a:rPr>
              <a:t>Total 260 samples (hair, scat, biopsy) were collected since November 2009. </a:t>
            </a:r>
            <a:br>
              <a:rPr lang="en-US" i="1" dirty="0" smtClean="0">
                <a:solidFill>
                  <a:srgbClr val="7030A0"/>
                </a:solidFill>
              </a:rPr>
            </a:br>
            <a:r>
              <a:rPr lang="en-US" i="1" dirty="0" smtClean="0">
                <a:solidFill>
                  <a:srgbClr val="7030A0"/>
                </a:solidFill>
              </a:rPr>
              <a:t>During September 2013 – May 2014 67 samples were collected (table):</a:t>
            </a:r>
            <a:endParaRPr lang="ru-RU" i="1" dirty="0">
              <a:solidFill>
                <a:srgbClr val="7030A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736740"/>
              </p:ext>
            </p:extLst>
          </p:nvPr>
        </p:nvGraphicFramePr>
        <p:xfrm>
          <a:off x="683568" y="386104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образец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  <a:r>
                        <a:rPr lang="en-US" dirty="0" smtClean="0"/>
                        <a:t> /</a:t>
                      </a:r>
                      <a:r>
                        <a:rPr lang="en-US" baseline="0" dirty="0" smtClean="0"/>
                        <a:t> number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шерсть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hair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экскременты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scat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биопсия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skin</a:t>
                      </a:r>
                      <a:r>
                        <a:rPr lang="en-US" baseline="0" dirty="0" smtClean="0"/>
                        <a:t> biopsy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мышцы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muscles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6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933056"/>
            <a:ext cx="4794498" cy="24862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" y="712712"/>
            <a:ext cx="9144793" cy="877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-9939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EEECE1">
                    <a:lumMod val="10000"/>
                  </a:srgbClr>
                </a:solidFill>
              </a:rPr>
              <a:t>Предварительный генетический анализ собранных образцов</a:t>
            </a:r>
          </a:p>
          <a:p>
            <a:r>
              <a:rPr lang="en-US" sz="2400" i="1" dirty="0" smtClean="0">
                <a:solidFill>
                  <a:srgbClr val="7030A0"/>
                </a:solidFill>
              </a:rPr>
              <a:t>Preliminary DNA </a:t>
            </a:r>
            <a:r>
              <a:rPr lang="en-US" sz="2400" i="1" dirty="0">
                <a:solidFill>
                  <a:srgbClr val="7030A0"/>
                </a:solidFill>
              </a:rPr>
              <a:t>analysis of </a:t>
            </a:r>
            <a:r>
              <a:rPr lang="en-US" sz="2400" i="1" dirty="0" smtClean="0">
                <a:solidFill>
                  <a:srgbClr val="7030A0"/>
                </a:solidFill>
              </a:rPr>
              <a:t>collected polar </a:t>
            </a:r>
            <a:r>
              <a:rPr lang="en-US" sz="2400" i="1" dirty="0">
                <a:solidFill>
                  <a:srgbClr val="7030A0"/>
                </a:solidFill>
              </a:rPr>
              <a:t>bear samples 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844824"/>
            <a:ext cx="3456385" cy="4437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696" y="1590612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 выявлено наличие каких-либо обособленных групп – подтверждена </a:t>
            </a:r>
            <a:r>
              <a:rPr lang="ru-RU" dirty="0" err="1" smtClean="0"/>
              <a:t>панмиксия</a:t>
            </a:r>
            <a:endParaRPr lang="ru-RU" dirty="0" smtClean="0"/>
          </a:p>
          <a:p>
            <a:r>
              <a:rPr lang="en-US" i="1" dirty="0" smtClean="0">
                <a:solidFill>
                  <a:srgbClr val="7030A0"/>
                </a:solidFill>
              </a:rPr>
              <a:t>Samples did not form any groups – </a:t>
            </a:r>
            <a:r>
              <a:rPr lang="en-US" i="1" dirty="0" err="1" smtClean="0">
                <a:solidFill>
                  <a:srgbClr val="7030A0"/>
                </a:solidFill>
              </a:rPr>
              <a:t>panmixia</a:t>
            </a:r>
            <a:r>
              <a:rPr lang="en-US" i="1" dirty="0" smtClean="0">
                <a:solidFill>
                  <a:srgbClr val="7030A0"/>
                </a:solidFill>
              </a:rPr>
              <a:t> was proved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2828277"/>
            <a:ext cx="743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Среди образцов </a:t>
            </a:r>
            <a:r>
              <a:rPr lang="en-US" dirty="0" smtClean="0"/>
              <a:t>2013-2014 </a:t>
            </a:r>
            <a:r>
              <a:rPr lang="ru-RU" dirty="0" smtClean="0"/>
              <a:t>гг. пока не выявлено кандидатов на повтор</a:t>
            </a:r>
            <a:br>
              <a:rPr lang="ru-RU" dirty="0" smtClean="0"/>
            </a:br>
            <a:r>
              <a:rPr lang="en-US" i="1" dirty="0" smtClean="0">
                <a:solidFill>
                  <a:srgbClr val="7030A0"/>
                </a:solidFill>
              </a:rPr>
              <a:t>We have not find any signs of repeated sampling in the current </a:t>
            </a:r>
            <a:r>
              <a:rPr lang="ru-RU" i="1" dirty="0" smtClean="0">
                <a:solidFill>
                  <a:srgbClr val="7030A0"/>
                </a:solidFill>
              </a:rPr>
              <a:t>(2013-2014) </a:t>
            </a:r>
            <a:r>
              <a:rPr lang="en-US" i="1" dirty="0" smtClean="0">
                <a:solidFill>
                  <a:srgbClr val="7030A0"/>
                </a:solidFill>
              </a:rPr>
              <a:t>sample set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2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483" y="944691"/>
            <a:ext cx="6417517" cy="4266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523" y="4160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2400" dirty="0" smtClean="0"/>
              <a:t>Авиационное </a:t>
            </a:r>
            <a:r>
              <a:rPr lang="ru-RU" sz="2400" dirty="0"/>
              <a:t>обследование </a:t>
            </a:r>
            <a:r>
              <a:rPr lang="ru-RU" sz="2400" dirty="0" smtClean="0"/>
              <a:t>района острова Вайгач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>
                <a:solidFill>
                  <a:srgbClr val="7030A0"/>
                </a:solidFill>
              </a:rPr>
              <a:t>Aerial survey of the </a:t>
            </a:r>
            <a:r>
              <a:rPr lang="en-US" sz="2400" i="1" dirty="0" err="1" smtClean="0">
                <a:solidFill>
                  <a:srgbClr val="7030A0"/>
                </a:solidFill>
              </a:rPr>
              <a:t>Vaigach</a:t>
            </a:r>
            <a:r>
              <a:rPr lang="en-US" sz="2400" i="1" dirty="0" smtClean="0">
                <a:solidFill>
                  <a:srgbClr val="7030A0"/>
                </a:solidFill>
              </a:rPr>
              <a:t> Island area</a:t>
            </a:r>
            <a:endParaRPr lang="ru-RU" sz="2400" i="1" dirty="0" smtClean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9" y="876014"/>
            <a:ext cx="438950" cy="658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69" y="913267"/>
            <a:ext cx="627942" cy="652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799" y="920033"/>
            <a:ext cx="648072" cy="698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609" y="1677001"/>
            <a:ext cx="184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r>
              <a:rPr lang="en-US" b="1" dirty="0" smtClean="0"/>
              <a:t>4</a:t>
            </a:r>
            <a:r>
              <a:rPr lang="ru-RU" b="1" dirty="0" smtClean="0"/>
              <a:t> </a:t>
            </a:r>
            <a:r>
              <a:rPr lang="ru-RU" b="1" dirty="0"/>
              <a:t>– </a:t>
            </a:r>
            <a:r>
              <a:rPr lang="en-US" b="1" dirty="0" smtClean="0"/>
              <a:t>27</a:t>
            </a:r>
            <a:r>
              <a:rPr lang="ru-RU" b="1" dirty="0" smtClean="0"/>
              <a:t>.0</a:t>
            </a:r>
            <a:r>
              <a:rPr lang="en-US" b="1" dirty="0" smtClean="0"/>
              <a:t>4</a:t>
            </a:r>
            <a:r>
              <a:rPr lang="ru-RU" b="1" dirty="0" smtClean="0"/>
              <a:t>.201</a:t>
            </a:r>
            <a:r>
              <a:rPr lang="en-US" b="1" dirty="0" smtClean="0"/>
              <a:t>4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4" y="2852936"/>
            <a:ext cx="4045040" cy="39121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67944" y="4452751"/>
            <a:ext cx="4977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 работ составил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30000 км</a:t>
            </a:r>
            <a:r>
              <a:rPr lang="ru-RU" sz="16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протяженность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полетов - 3600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км.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087969" y="5303428"/>
            <a:ext cx="439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Area about </a:t>
            </a:r>
            <a:r>
              <a:rPr lang="ru-RU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30000 </a:t>
            </a:r>
            <a:r>
              <a:rPr lang="en-US" i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</a:t>
            </a:r>
            <a:r>
              <a:rPr lang="ru-RU" i="1" baseline="30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i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3600 km flights.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8" y="712712"/>
            <a:ext cx="9144793" cy="877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-9939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EEECE1">
                    <a:lumMod val="10000"/>
                  </a:srgbClr>
                </a:solidFill>
              </a:rPr>
              <a:t>Предварительный генетический анализ собранных образцов</a:t>
            </a:r>
          </a:p>
          <a:p>
            <a:r>
              <a:rPr lang="en-US" sz="2400" i="1" dirty="0" smtClean="0">
                <a:solidFill>
                  <a:srgbClr val="7030A0"/>
                </a:solidFill>
              </a:rPr>
              <a:t>Preliminary DNA </a:t>
            </a:r>
            <a:r>
              <a:rPr lang="en-US" sz="2400" i="1" dirty="0">
                <a:solidFill>
                  <a:srgbClr val="7030A0"/>
                </a:solidFill>
              </a:rPr>
              <a:t>analysis of </a:t>
            </a:r>
            <a:r>
              <a:rPr lang="en-US" sz="2400" i="1" dirty="0" smtClean="0">
                <a:solidFill>
                  <a:srgbClr val="7030A0"/>
                </a:solidFill>
              </a:rPr>
              <a:t>collected polar </a:t>
            </a:r>
            <a:r>
              <a:rPr lang="en-US" sz="2400" i="1" dirty="0">
                <a:solidFill>
                  <a:srgbClr val="7030A0"/>
                </a:solidFill>
              </a:rPr>
              <a:t>bear samples 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8" y="1543708"/>
            <a:ext cx="6280504" cy="519765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275856" y="3933056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5120644"/>
            <a:ext cx="603556" cy="384081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2662372" y="5120644"/>
            <a:ext cx="469468" cy="360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5805264"/>
            <a:ext cx="603556" cy="3840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1844824"/>
            <a:ext cx="603556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92"/>
          <a:stretch/>
        </p:blipFill>
        <p:spPr>
          <a:xfrm>
            <a:off x="323528" y="989305"/>
            <a:ext cx="3181794" cy="5836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" y="712712"/>
            <a:ext cx="9144793" cy="8779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403648" y="2420888"/>
            <a:ext cx="432048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82" y="5805264"/>
            <a:ext cx="451143" cy="720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3968" y="1590612"/>
            <a:ext cx="42484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Гетероплазмия</a:t>
            </a:r>
            <a:r>
              <a:rPr lang="ru-RU" dirty="0"/>
              <a:t> </a:t>
            </a:r>
            <a:r>
              <a:rPr lang="en-US" dirty="0"/>
              <a:t>D-</a:t>
            </a:r>
            <a:r>
              <a:rPr lang="ru-RU" dirty="0" smtClean="0"/>
              <a:t>петли</a:t>
            </a:r>
            <a:r>
              <a:rPr lang="en-US" dirty="0" smtClean="0"/>
              <a:t> </a:t>
            </a:r>
            <a:r>
              <a:rPr lang="ru-RU" dirty="0" err="1" smtClean="0"/>
              <a:t>мтДНК</a:t>
            </a:r>
            <a:endParaRPr lang="en-US" dirty="0" smtClean="0"/>
          </a:p>
          <a:p>
            <a:r>
              <a:rPr lang="ru-RU" dirty="0" smtClean="0"/>
              <a:t>рассматриваемая </a:t>
            </a:r>
            <a:r>
              <a:rPr lang="ru-RU" dirty="0"/>
              <a:t>как следствие мутационного процесса, представляет собой промежуточное состояние от возникновения полиморфизма до того момента, как новый вариант </a:t>
            </a:r>
            <a:r>
              <a:rPr lang="ru-RU" dirty="0" err="1"/>
              <a:t>мтДНК</a:t>
            </a:r>
            <a:r>
              <a:rPr lang="ru-RU" dirty="0"/>
              <a:t> будет фиксирован в популяции как отдельный </a:t>
            </a:r>
            <a:r>
              <a:rPr lang="ru-RU" dirty="0" err="1"/>
              <a:t>гаплотип</a:t>
            </a:r>
            <a:r>
              <a:rPr lang="ru-RU" dirty="0"/>
              <a:t> или же </a:t>
            </a:r>
            <a:r>
              <a:rPr lang="ru-RU" dirty="0" smtClean="0"/>
              <a:t>утерян</a:t>
            </a:r>
            <a:r>
              <a:rPr lang="en-US" dirty="0" smtClean="0"/>
              <a:t>.</a:t>
            </a:r>
            <a:endParaRPr lang="ru-RU" dirty="0" smtClean="0"/>
          </a:p>
          <a:p>
            <a:endParaRPr lang="ru-RU" dirty="0"/>
          </a:p>
          <a:p>
            <a:r>
              <a:rPr lang="en-US" i="1" dirty="0" smtClean="0">
                <a:solidFill>
                  <a:srgbClr val="7030A0"/>
                </a:solidFill>
              </a:rPr>
              <a:t>D-loop </a:t>
            </a:r>
            <a:r>
              <a:rPr lang="en-US" i="1" dirty="0" err="1" smtClean="0">
                <a:solidFill>
                  <a:srgbClr val="7030A0"/>
                </a:solidFill>
              </a:rPr>
              <a:t>heteroplasmia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-9939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EEECE1">
                    <a:lumMod val="10000"/>
                  </a:srgbClr>
                </a:solidFill>
              </a:rPr>
              <a:t>Предварительный генетический анализ собранных образцов</a:t>
            </a:r>
          </a:p>
          <a:p>
            <a:r>
              <a:rPr lang="en-US" sz="2400" i="1" dirty="0" smtClean="0">
                <a:solidFill>
                  <a:srgbClr val="7030A0"/>
                </a:solidFill>
              </a:rPr>
              <a:t>Preliminary DNA </a:t>
            </a:r>
            <a:r>
              <a:rPr lang="en-US" sz="2400" i="1" dirty="0">
                <a:solidFill>
                  <a:srgbClr val="7030A0"/>
                </a:solidFill>
              </a:rPr>
              <a:t>analysis of </a:t>
            </a:r>
            <a:r>
              <a:rPr lang="en-US" sz="2400" i="1" dirty="0" smtClean="0">
                <a:solidFill>
                  <a:srgbClr val="7030A0"/>
                </a:solidFill>
              </a:rPr>
              <a:t>collected polar </a:t>
            </a:r>
            <a:r>
              <a:rPr lang="en-US" sz="2400" i="1" dirty="0">
                <a:solidFill>
                  <a:srgbClr val="7030A0"/>
                </a:solidFill>
              </a:rPr>
              <a:t>bear samples </a:t>
            </a:r>
            <a:endParaRPr lang="ru-RU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5157192"/>
            <a:ext cx="3888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>
                    <a:lumMod val="95000"/>
                  </a:schemeClr>
                </a:solidFill>
              </a:rPr>
              <a:t>Thank you</a:t>
            </a:r>
            <a:endParaRPr lang="ru-RU" sz="6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3028"/>
            <a:ext cx="8606188" cy="5244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523" y="4160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2400" dirty="0" smtClean="0"/>
              <a:t>Авиационное </a:t>
            </a:r>
            <a:r>
              <a:rPr lang="ru-RU" sz="2400" dirty="0"/>
              <a:t>обследование </a:t>
            </a:r>
            <a:r>
              <a:rPr lang="ru-RU" sz="2400" dirty="0" smtClean="0"/>
              <a:t>района острова Вайгач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>
                <a:solidFill>
                  <a:srgbClr val="7030A0"/>
                </a:solidFill>
              </a:rPr>
              <a:t>Aerial survey of the </a:t>
            </a:r>
            <a:r>
              <a:rPr lang="en-US" sz="2400" i="1" dirty="0" err="1" smtClean="0">
                <a:solidFill>
                  <a:srgbClr val="7030A0"/>
                </a:solidFill>
              </a:rPr>
              <a:t>Vaigach</a:t>
            </a:r>
            <a:r>
              <a:rPr lang="en-US" sz="2400" i="1" dirty="0" smtClean="0">
                <a:solidFill>
                  <a:srgbClr val="7030A0"/>
                </a:solidFill>
              </a:rPr>
              <a:t> Island area</a:t>
            </a:r>
            <a:endParaRPr lang="ru-RU" sz="2400" i="1" dirty="0" smtClean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09" y="876014"/>
            <a:ext cx="438950" cy="658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69" y="913267"/>
            <a:ext cx="627942" cy="652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799" y="920033"/>
            <a:ext cx="648072" cy="6985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91880" y="4452751"/>
            <a:ext cx="49914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 белых медведей; останки 2 белых медведей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обрабатываются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491880" y="5057799"/>
            <a:ext cx="47854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18 </a:t>
            </a:r>
            <a:r>
              <a:rPr lang="en-US" i="1" dirty="0" smtClean="0">
                <a:solidFill>
                  <a:srgbClr val="7030A0"/>
                </a:solidFill>
              </a:rPr>
              <a:t>encounters of polar bears (alone and  groups);</a:t>
            </a:r>
          </a:p>
          <a:p>
            <a:r>
              <a:rPr lang="en-US" i="1" dirty="0" smtClean="0">
                <a:solidFill>
                  <a:srgbClr val="7030A0"/>
                </a:solidFill>
              </a:rPr>
              <a:t>Remains of 2 poached bears were found.</a:t>
            </a:r>
            <a:endParaRPr lang="ru-RU" i="1" dirty="0" smtClean="0">
              <a:solidFill>
                <a:srgbClr val="7030A0"/>
              </a:solidFill>
            </a:endParaRPr>
          </a:p>
          <a:p>
            <a:r>
              <a:rPr lang="en-US" i="1" dirty="0" smtClean="0">
                <a:solidFill>
                  <a:srgbClr val="7030A0"/>
                </a:solidFill>
              </a:rPr>
              <a:t>Data are under analysis 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859" y="920032"/>
            <a:ext cx="5081632" cy="275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3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5336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523" y="4160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2400" dirty="0" smtClean="0"/>
              <a:t>Авиационное </a:t>
            </a:r>
            <a:r>
              <a:rPr lang="ru-RU" sz="2400" dirty="0"/>
              <a:t>обследование </a:t>
            </a:r>
            <a:r>
              <a:rPr lang="ru-RU" sz="2400" dirty="0" smtClean="0"/>
              <a:t>арктического побережья Чукотки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>
                <a:solidFill>
                  <a:srgbClr val="7030A0"/>
                </a:solidFill>
              </a:rPr>
              <a:t>Aerial survey of the Arctic coast of </a:t>
            </a:r>
            <a:r>
              <a:rPr lang="en-US" sz="2400" i="1" dirty="0" err="1" smtClean="0">
                <a:solidFill>
                  <a:srgbClr val="7030A0"/>
                </a:solidFill>
              </a:rPr>
              <a:t>Chukotka</a:t>
            </a:r>
            <a:endParaRPr lang="ru-RU" sz="2400" i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523" y="4160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2400" dirty="0" smtClean="0"/>
              <a:t>Авиационное </a:t>
            </a:r>
            <a:r>
              <a:rPr lang="ru-RU" sz="2400" dirty="0"/>
              <a:t>обследование </a:t>
            </a:r>
            <a:r>
              <a:rPr lang="ru-RU" sz="2400" dirty="0" smtClean="0"/>
              <a:t>арктического побережья Чукотки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>
                <a:solidFill>
                  <a:srgbClr val="7030A0"/>
                </a:solidFill>
              </a:rPr>
              <a:t>Aerial survey of the Arctic coast of </a:t>
            </a:r>
            <a:r>
              <a:rPr lang="en-US" sz="2400" i="1" dirty="0" err="1" smtClean="0">
                <a:solidFill>
                  <a:srgbClr val="7030A0"/>
                </a:solidFill>
              </a:rPr>
              <a:t>Chukotka</a:t>
            </a:r>
            <a:endParaRPr lang="ru-RU" sz="2400" i="1" dirty="0" smtClean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24" y="1442760"/>
            <a:ext cx="5007476" cy="2922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546914"/>
            <a:ext cx="3164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Совета по морским млекопитающим</a:t>
            </a:r>
          </a:p>
          <a:p>
            <a:r>
              <a:rPr lang="en-US" i="1" dirty="0" smtClean="0">
                <a:solidFill>
                  <a:srgbClr val="7030A0"/>
                </a:solidFill>
              </a:rPr>
              <a:t>Project of the Marine Mammal Council </a:t>
            </a:r>
            <a:endParaRPr lang="ru-RU" i="1" dirty="0" smtClean="0">
              <a:solidFill>
                <a:srgbClr val="7030A0"/>
              </a:solidFill>
            </a:endParaRPr>
          </a:p>
          <a:p>
            <a:endParaRPr lang="en-US" dirty="0" smtClean="0"/>
          </a:p>
          <a:p>
            <a:r>
              <a:rPr lang="ru-RU" dirty="0" smtClean="0"/>
              <a:t>При участии ВНИИприроды</a:t>
            </a:r>
            <a:endParaRPr lang="en-US" dirty="0" smtClean="0"/>
          </a:p>
          <a:p>
            <a:r>
              <a:rPr lang="en-US" i="1" dirty="0" smtClean="0">
                <a:solidFill>
                  <a:srgbClr val="7030A0"/>
                </a:solidFill>
              </a:rPr>
              <a:t>With participation of the All-Russian Research Institute for Nature Protection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/>
              <a:t>При поддержке Русского географического общества</a:t>
            </a:r>
          </a:p>
          <a:p>
            <a:r>
              <a:rPr lang="en-US" i="1" dirty="0" smtClean="0">
                <a:solidFill>
                  <a:srgbClr val="7030A0"/>
                </a:solidFill>
              </a:rPr>
              <a:t>Supported by the Russian Geographical Society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40868"/>
            <a:ext cx="627942" cy="652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96" y="3015931"/>
            <a:ext cx="646232" cy="701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95126"/>
            <a:ext cx="1060796" cy="7620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6285" y="4548037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работах также приняли участие: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Представитель Пограничной службы ФСБ РФ;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Участники проекта «Медвежий патруль» из села </a:t>
            </a:r>
            <a:r>
              <a:rPr lang="ru-RU" dirty="0" err="1" smtClean="0"/>
              <a:t>Рыркайпий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76169" y="573733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Participated in the 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7030A0"/>
                </a:solidFill>
              </a:rPr>
              <a:t>The Boarder guard officer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7030A0"/>
                </a:solidFill>
              </a:rPr>
              <a:t>Polar bear patrollers from the village of </a:t>
            </a:r>
            <a:r>
              <a:rPr lang="en-US" i="1" dirty="0" err="1" smtClean="0">
                <a:solidFill>
                  <a:srgbClr val="7030A0"/>
                </a:solidFill>
              </a:rPr>
              <a:t>Ryrkaipiy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731" y="103444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28.08 – </a:t>
            </a:r>
            <a:r>
              <a:rPr lang="ru-RU" b="1" dirty="0" smtClean="0"/>
              <a:t>10.09.2013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0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52736"/>
            <a:ext cx="8283268" cy="5383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523" y="4160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2400" dirty="0" smtClean="0"/>
              <a:t>Авиационное </a:t>
            </a:r>
            <a:r>
              <a:rPr lang="ru-RU" sz="2400" dirty="0"/>
              <a:t>обследование </a:t>
            </a:r>
            <a:r>
              <a:rPr lang="ru-RU" sz="2400" dirty="0" smtClean="0"/>
              <a:t>арктического побережья Чукотки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>
                <a:solidFill>
                  <a:srgbClr val="7030A0"/>
                </a:solidFill>
              </a:rPr>
              <a:t>Aerial survey of the Arctic coast of </a:t>
            </a:r>
            <a:r>
              <a:rPr lang="en-US" sz="2400" i="1" dirty="0" err="1" smtClean="0">
                <a:solidFill>
                  <a:srgbClr val="7030A0"/>
                </a:solidFill>
              </a:rPr>
              <a:t>Chukotka</a:t>
            </a:r>
            <a:endParaRPr lang="ru-RU" sz="2400" i="1" dirty="0" smtClean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1840" y="3573016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Обследовано 800 км побережья</a:t>
            </a:r>
            <a:br>
              <a:rPr lang="ru-RU" sz="2000" dirty="0" smtClean="0"/>
            </a:br>
            <a:r>
              <a:rPr lang="ru-RU" sz="2000" i="1" dirty="0" smtClean="0">
                <a:solidFill>
                  <a:srgbClr val="7030A0"/>
                </a:solidFill>
              </a:rPr>
              <a:t>800 </a:t>
            </a:r>
            <a:r>
              <a:rPr lang="en-US" sz="2000" i="1" dirty="0" smtClean="0">
                <a:solidFill>
                  <a:srgbClr val="7030A0"/>
                </a:solidFill>
              </a:rPr>
              <a:t>km of coastline were surveyed</a:t>
            </a:r>
          </a:p>
        </p:txBody>
      </p:sp>
    </p:spTree>
    <p:extLst>
      <p:ext uri="{BB962C8B-B14F-4D97-AF65-F5344CB8AC3E}">
        <p14:creationId xmlns:p14="http://schemas.microsoft.com/office/powerpoint/2010/main" val="87826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07" y="908720"/>
            <a:ext cx="9144000" cy="5929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523" y="4160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2400" dirty="0" smtClean="0"/>
              <a:t>Авиационное </a:t>
            </a:r>
            <a:r>
              <a:rPr lang="ru-RU" sz="2400" dirty="0"/>
              <a:t>обследование </a:t>
            </a:r>
            <a:r>
              <a:rPr lang="ru-RU" sz="2400" dirty="0" smtClean="0"/>
              <a:t>арктического побережья Чукотки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>
                <a:solidFill>
                  <a:srgbClr val="7030A0"/>
                </a:solidFill>
              </a:rPr>
              <a:t>Aerial survey of the Arctic coast of </a:t>
            </a:r>
            <a:r>
              <a:rPr lang="en-US" sz="2400" i="1" dirty="0" err="1" smtClean="0">
                <a:solidFill>
                  <a:srgbClr val="7030A0"/>
                </a:solidFill>
              </a:rPr>
              <a:t>Chukotka</a:t>
            </a:r>
            <a:endParaRPr lang="ru-RU" sz="2400" i="1" dirty="0" smtClean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41443" y="872600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</a:rPr>
              <a:t>15 </a:t>
            </a:r>
            <a:r>
              <a:rPr lang="ru-RU" sz="2000" dirty="0" smtClean="0">
                <a:solidFill>
                  <a:srgbClr val="FFFF00"/>
                </a:solidFill>
              </a:rPr>
              <a:t>встреч белых медведей</a:t>
            </a: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(</a:t>
            </a:r>
            <a:r>
              <a:rPr lang="ru-RU" sz="2000" dirty="0" smtClean="0">
                <a:solidFill>
                  <a:srgbClr val="FFFF00"/>
                </a:solidFill>
              </a:rPr>
              <a:t>включая 1 самку с годовалым медвежонком) 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15 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encounters of polar bears</a:t>
            </a:r>
            <a:r>
              <a:rPr lang="ru-RU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(including 1 female with a yearling) </a:t>
            </a:r>
            <a:endParaRPr lang="ru-RU" sz="2000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073" y="3003395"/>
            <a:ext cx="2520280" cy="3901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9" y="2280329"/>
            <a:ext cx="3888432" cy="4548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5" y="908720"/>
            <a:ext cx="368104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0779" y="4954281"/>
            <a:ext cx="3557675" cy="187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0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3"/>
            <a:ext cx="9144000" cy="6751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3688" y="4293096"/>
            <a:ext cx="51845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</a:t>
            </a:r>
            <a:r>
              <a:rPr lang="ru-RU" sz="1600" dirty="0"/>
              <a:t>начале сентября 2013 </a:t>
            </a:r>
            <a:r>
              <a:rPr lang="ru-RU" sz="1600" dirty="0" smtClean="0"/>
              <a:t>г. расчетная численность </a:t>
            </a:r>
            <a:br>
              <a:rPr lang="ru-RU" sz="1600" dirty="0" smtClean="0"/>
            </a:br>
            <a:r>
              <a:rPr lang="ru-RU" sz="1600" dirty="0" smtClean="0"/>
              <a:t>белых медведей на обследованном участке побережья составила 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28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(95% CI 15-66) </a:t>
            </a:r>
            <a:r>
              <a:rPr lang="ru-RU" dirty="0" smtClean="0"/>
              <a:t>особей</a:t>
            </a:r>
            <a:endParaRPr lang="en-US" dirty="0" smtClean="0"/>
          </a:p>
          <a:p>
            <a:r>
              <a:rPr lang="en-US" sz="1600" i="1" dirty="0" smtClean="0">
                <a:solidFill>
                  <a:srgbClr val="7030A0"/>
                </a:solidFill>
              </a:rPr>
              <a:t>In early Sept. 2013 estimated number of polar bears on the surveyed coast was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28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(95% CI 15-66)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3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WWF and Marine Mammal Council: Polar bear patrol in Russia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3"/>
            <a:ext cx="9144000" cy="6751674"/>
          </a:xfrm>
          <a:prstGeom prst="rect">
            <a:avLst/>
          </a:prstGeom>
        </p:spPr>
      </p:pic>
      <p:sp>
        <p:nvSpPr>
          <p:cNvPr id="2" name="Стрелка вниз 1"/>
          <p:cNvSpPr/>
          <p:nvPr/>
        </p:nvSpPr>
        <p:spPr>
          <a:xfrm rot="699640">
            <a:off x="7097346" y="3953990"/>
            <a:ext cx="288032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0" y="1783825"/>
            <a:ext cx="6732240" cy="44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0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568</Words>
  <Application>Microsoft Office PowerPoint</Application>
  <PresentationFormat>Экран (4:3)</PresentationFormat>
  <Paragraphs>96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Болтунов</dc:creator>
  <cp:lastModifiedBy>Андрей Болтунов</cp:lastModifiedBy>
  <cp:revision>315</cp:revision>
  <dcterms:created xsi:type="dcterms:W3CDTF">2013-02-18T05:18:37Z</dcterms:created>
  <dcterms:modified xsi:type="dcterms:W3CDTF">2014-06-10T06:21:00Z</dcterms:modified>
</cp:coreProperties>
</file>