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1" r:id="rId1"/>
  </p:sldMasterIdLst>
  <p:sldIdLst>
    <p:sldId id="258" r:id="rId2"/>
    <p:sldId id="276" r:id="rId3"/>
    <p:sldId id="277" r:id="rId4"/>
    <p:sldId id="256" r:id="rId5"/>
    <p:sldId id="259" r:id="rId6"/>
    <p:sldId id="267" r:id="rId7"/>
    <p:sldId id="269" r:id="rId8"/>
    <p:sldId id="268" r:id="rId9"/>
    <p:sldId id="270" r:id="rId10"/>
    <p:sldId id="271" r:id="rId11"/>
    <p:sldId id="273" r:id="rId12"/>
    <p:sldId id="274" r:id="rId13"/>
    <p:sldId id="272" r:id="rId14"/>
    <p:sldId id="275" r:id="rId15"/>
    <p:sldId id="266"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99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1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tx>
            <c:strRef>
              <c:f>Лист1!$B$1</c:f>
              <c:strCache>
                <c:ptCount val="1"/>
                <c:pt idx="0">
                  <c:v>Оценка размера добычи</c:v>
                </c:pt>
              </c:strCache>
            </c:strRef>
          </c:tx>
          <c:spPr>
            <a:solidFill>
              <a:schemeClr val="tx1"/>
            </a:solidFill>
          </c:spPr>
          <c:dPt>
            <c:idx val="5"/>
            <c:spPr>
              <a:solidFill>
                <a:srgbClr val="FF0000"/>
              </a:solidFill>
            </c:spPr>
          </c:dPt>
          <c:dPt>
            <c:idx val="6"/>
            <c:spPr>
              <a:solidFill>
                <a:srgbClr val="FF0000"/>
              </a:solidFill>
            </c:spPr>
          </c:dPt>
          <c:dPt>
            <c:idx val="7"/>
            <c:spPr>
              <a:solidFill>
                <a:srgbClr val="FF0000"/>
              </a:solidFill>
            </c:spPr>
          </c:dPt>
          <c:dPt>
            <c:idx val="8"/>
            <c:spPr>
              <a:solidFill>
                <a:srgbClr val="FF0000"/>
              </a:solidFill>
            </c:spPr>
          </c:dPt>
          <c:dPt>
            <c:idx val="9"/>
            <c:spPr>
              <a:solidFill>
                <a:srgbClr val="FF0000"/>
              </a:solidFill>
            </c:spPr>
          </c:dPt>
          <c:dPt>
            <c:idx val="10"/>
            <c:spPr>
              <a:solidFill>
                <a:srgbClr val="FF0000"/>
              </a:solidFill>
            </c:spPr>
          </c:dPt>
          <c:errBars>
            <c:errBarType val="both"/>
            <c:errValType val="cust"/>
            <c:plus>
              <c:numRef>
                <c:f>Лист1!$E$2:$E$12</c:f>
                <c:numCache>
                  <c:formatCode>General</c:formatCode>
                  <c:ptCount val="11"/>
                  <c:pt idx="5">
                    <c:v>21</c:v>
                  </c:pt>
                  <c:pt idx="6">
                    <c:v>21</c:v>
                  </c:pt>
                  <c:pt idx="7">
                    <c:v>21</c:v>
                  </c:pt>
                  <c:pt idx="8">
                    <c:v>47</c:v>
                  </c:pt>
                  <c:pt idx="9">
                    <c:v>20</c:v>
                  </c:pt>
                  <c:pt idx="10">
                    <c:v>24</c:v>
                  </c:pt>
                </c:numCache>
              </c:numRef>
            </c:plus>
            <c:minus>
              <c:numRef>
                <c:f>Лист1!$D$2:$D$12</c:f>
                <c:numCache>
                  <c:formatCode>General</c:formatCode>
                  <c:ptCount val="11"/>
                  <c:pt idx="5">
                    <c:v>21</c:v>
                  </c:pt>
                  <c:pt idx="6">
                    <c:v>21</c:v>
                  </c:pt>
                  <c:pt idx="7">
                    <c:v>21</c:v>
                  </c:pt>
                  <c:pt idx="8">
                    <c:v>46</c:v>
                  </c:pt>
                  <c:pt idx="9">
                    <c:v>21</c:v>
                  </c:pt>
                  <c:pt idx="10">
                    <c:v>14</c:v>
                  </c:pt>
                </c:numCache>
              </c:numRef>
            </c:minus>
          </c:errBars>
          <c:cat>
            <c:strRef>
              <c:f>Лист1!$A$2:$A$12</c:f>
              <c:strCache>
                <c:ptCount val="11"/>
                <c:pt idx="0">
                  <c:v>1910s</c:v>
                </c:pt>
                <c:pt idx="1">
                  <c:v>1920s</c:v>
                </c:pt>
                <c:pt idx="2">
                  <c:v>1930s</c:v>
                </c:pt>
                <c:pt idx="3">
                  <c:v>1940s</c:v>
                </c:pt>
                <c:pt idx="4">
                  <c:v>1950s</c:v>
                </c:pt>
                <c:pt idx="5">
                  <c:v>1960s</c:v>
                </c:pt>
                <c:pt idx="6">
                  <c:v>1970s</c:v>
                </c:pt>
                <c:pt idx="7">
                  <c:v>1980s</c:v>
                </c:pt>
                <c:pt idx="8">
                  <c:v>1990s</c:v>
                </c:pt>
                <c:pt idx="9">
                  <c:v>2000s</c:v>
                </c:pt>
                <c:pt idx="10">
                  <c:v>2010s</c:v>
                </c:pt>
              </c:strCache>
            </c:strRef>
          </c:cat>
          <c:val>
            <c:numRef>
              <c:f>Лист1!$B$2:$B$12</c:f>
              <c:numCache>
                <c:formatCode>General</c:formatCode>
                <c:ptCount val="11"/>
                <c:pt idx="0">
                  <c:v>300</c:v>
                </c:pt>
                <c:pt idx="1">
                  <c:v>300</c:v>
                </c:pt>
                <c:pt idx="2">
                  <c:v>300</c:v>
                </c:pt>
                <c:pt idx="3">
                  <c:v>200</c:v>
                </c:pt>
                <c:pt idx="4">
                  <c:v>100</c:v>
                </c:pt>
                <c:pt idx="5">
                  <c:v>74</c:v>
                </c:pt>
                <c:pt idx="6">
                  <c:v>74</c:v>
                </c:pt>
                <c:pt idx="7">
                  <c:v>74</c:v>
                </c:pt>
                <c:pt idx="8">
                  <c:v>209</c:v>
                </c:pt>
                <c:pt idx="9">
                  <c:v>123</c:v>
                </c:pt>
                <c:pt idx="10">
                  <c:v>32</c:v>
                </c:pt>
              </c:numCache>
            </c:numRef>
          </c:val>
        </c:ser>
        <c:axId val="101306752"/>
        <c:axId val="101308288"/>
      </c:barChart>
      <c:catAx>
        <c:axId val="101306752"/>
        <c:scaling>
          <c:orientation val="minMax"/>
        </c:scaling>
        <c:axPos val="b"/>
        <c:numFmt formatCode="General" sourceLinked="1"/>
        <c:tickLblPos val="nextTo"/>
        <c:txPr>
          <a:bodyPr/>
          <a:lstStyle/>
          <a:p>
            <a:pPr>
              <a:defRPr sz="1600" baseline="0"/>
            </a:pPr>
            <a:endParaRPr lang="ru-RU"/>
          </a:p>
        </c:txPr>
        <c:crossAx val="101308288"/>
        <c:crosses val="autoZero"/>
        <c:auto val="1"/>
        <c:lblAlgn val="ctr"/>
        <c:lblOffset val="100"/>
      </c:catAx>
      <c:valAx>
        <c:axId val="101308288"/>
        <c:scaling>
          <c:orientation val="minMax"/>
        </c:scaling>
        <c:axPos val="l"/>
        <c:majorGridlines/>
        <c:numFmt formatCode="General" sourceLinked="1"/>
        <c:tickLblPos val="nextTo"/>
        <c:crossAx val="101306752"/>
        <c:crosses val="autoZero"/>
        <c:crossBetween val="between"/>
      </c:valAx>
    </c:plotArea>
    <c:plotVisOnly val="1"/>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A9B1BA6-6BC6-4792-8392-3AEC05425B9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7ED6E61-ECB8-451E-9FF6-115586F2580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A7C544A-3CDB-46B0-A2E5-853C56ADB3E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55E2DAC-AEC4-4C99-893F-C51D22B6340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6450868-6E90-408C-BE8D-12592F61E26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5204711-4D5E-49D4-90FD-65B42F4C443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6A5627A3-9C47-416E-8A22-E0A85E756AF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81963BDA-36F9-4B8B-A9FF-AA5412F726F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2691882-A9EC-4022-8CAA-899D8773D9F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F39749E-C9C6-4BA2-9D97-8058FD14CA8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FFB91FE-A98E-42B0-B0CA-74ABB6FC675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561DA80-D245-4285-80DC-22A0AEC7FBC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0" y="0"/>
            <a:ext cx="9144000" cy="461665"/>
          </a:xfrm>
          <a:prstGeom prst="rect">
            <a:avLst/>
          </a:prstGeom>
          <a:noFill/>
          <a:ln w="9525">
            <a:noFill/>
            <a:miter lim="800000"/>
            <a:headEnd/>
            <a:tailEnd/>
          </a:ln>
          <a:effectLst/>
        </p:spPr>
        <p:txBody>
          <a:bodyPr wrap="square">
            <a:spAutoFit/>
          </a:bodyPr>
          <a:lstStyle/>
          <a:p>
            <a:pPr algn="ctr">
              <a:spcBef>
                <a:spcPct val="50000"/>
              </a:spcBef>
              <a:defRPr/>
            </a:pPr>
            <a:r>
              <a:rPr lang="en-US" sz="2400" b="1" dirty="0" smtClean="0">
                <a:solidFill>
                  <a:schemeClr val="accent2"/>
                </a:solidFill>
              </a:rPr>
              <a:t>Estimates and Dynamics of Polar Bear Takes in </a:t>
            </a:r>
            <a:r>
              <a:rPr lang="en-US" sz="2400" b="1" dirty="0" err="1" smtClean="0">
                <a:solidFill>
                  <a:schemeClr val="accent2"/>
                </a:solidFill>
              </a:rPr>
              <a:t>Chukotka</a:t>
            </a:r>
            <a:endParaRPr lang="ru-RU" sz="2400" b="1" dirty="0">
              <a:solidFill>
                <a:schemeClr val="accent2"/>
              </a:solidFill>
            </a:endParaRPr>
          </a:p>
        </p:txBody>
      </p:sp>
      <p:pic>
        <p:nvPicPr>
          <p:cNvPr id="3077" name="Picture 7" descr="logo ChukotTINRO"/>
          <p:cNvPicPr>
            <a:picLocks noChangeAspect="1" noChangeArrowheads="1"/>
          </p:cNvPicPr>
          <p:nvPr/>
        </p:nvPicPr>
        <p:blipFill>
          <a:blip r:embed="rId2" cstate="print"/>
          <a:srcRect/>
          <a:stretch>
            <a:fillRect/>
          </a:stretch>
        </p:blipFill>
        <p:spPr bwMode="auto">
          <a:xfrm>
            <a:off x="5508104" y="5619750"/>
            <a:ext cx="1085850" cy="1238250"/>
          </a:xfrm>
          <a:prstGeom prst="rect">
            <a:avLst/>
          </a:prstGeom>
          <a:noFill/>
          <a:ln w="9525">
            <a:noFill/>
            <a:miter lim="800000"/>
            <a:headEnd/>
            <a:tailEnd/>
          </a:ln>
        </p:spPr>
      </p:pic>
      <p:pic>
        <p:nvPicPr>
          <p:cNvPr id="3079" name="Picture 14" descr="гарпун цвет 1"/>
          <p:cNvPicPr>
            <a:picLocks noChangeAspect="1" noChangeArrowheads="1"/>
          </p:cNvPicPr>
          <p:nvPr/>
        </p:nvPicPr>
        <p:blipFill>
          <a:blip r:embed="rId3" cstate="print"/>
          <a:srcRect/>
          <a:stretch>
            <a:fillRect/>
          </a:stretch>
        </p:blipFill>
        <p:spPr bwMode="auto">
          <a:xfrm>
            <a:off x="6660629" y="5589588"/>
            <a:ext cx="606425" cy="1268412"/>
          </a:xfrm>
          <a:prstGeom prst="rect">
            <a:avLst/>
          </a:prstGeom>
          <a:noFill/>
          <a:ln w="9525">
            <a:noFill/>
            <a:miter lim="800000"/>
            <a:headEnd/>
            <a:tailEnd/>
          </a:ln>
        </p:spPr>
      </p:pic>
      <p:grpSp>
        <p:nvGrpSpPr>
          <p:cNvPr id="3080" name="Группа 11"/>
          <p:cNvGrpSpPr>
            <a:grpSpLocks/>
          </p:cNvGrpSpPr>
          <p:nvPr/>
        </p:nvGrpSpPr>
        <p:grpSpPr bwMode="auto">
          <a:xfrm>
            <a:off x="7308329" y="5568950"/>
            <a:ext cx="971550" cy="1289050"/>
            <a:chOff x="8172400" y="5569208"/>
            <a:chExt cx="971600" cy="1288792"/>
          </a:xfrm>
        </p:grpSpPr>
        <p:pic>
          <p:nvPicPr>
            <p:cNvPr id="3081" name="Picture 9"/>
            <p:cNvPicPr>
              <a:picLocks noChangeAspect="1" noChangeArrowheads="1"/>
            </p:cNvPicPr>
            <p:nvPr/>
          </p:nvPicPr>
          <p:blipFill>
            <a:blip r:embed="rId4" cstate="print"/>
            <a:srcRect/>
            <a:stretch>
              <a:fillRect/>
            </a:stretch>
          </p:blipFill>
          <p:spPr bwMode="auto">
            <a:xfrm>
              <a:off x="8172400" y="5569208"/>
              <a:ext cx="971600" cy="1288792"/>
            </a:xfrm>
            <a:prstGeom prst="rect">
              <a:avLst/>
            </a:prstGeom>
            <a:noFill/>
            <a:ln w="9525">
              <a:noFill/>
              <a:miter lim="800000"/>
              <a:headEnd/>
              <a:tailEnd/>
            </a:ln>
          </p:spPr>
        </p:pic>
        <p:sp>
          <p:nvSpPr>
            <p:cNvPr id="3082" name="TextBox 10"/>
            <p:cNvSpPr txBox="1">
              <a:spLocks noChangeArrowheads="1"/>
            </p:cNvSpPr>
            <p:nvPr/>
          </p:nvSpPr>
          <p:spPr bwMode="auto">
            <a:xfrm>
              <a:off x="8388424" y="6596390"/>
              <a:ext cx="755576" cy="261610"/>
            </a:xfrm>
            <a:prstGeom prst="rect">
              <a:avLst/>
            </a:prstGeom>
            <a:noFill/>
            <a:ln w="9525">
              <a:noFill/>
              <a:miter lim="800000"/>
              <a:headEnd/>
              <a:tailEnd/>
            </a:ln>
          </p:spPr>
          <p:txBody>
            <a:bodyPr>
              <a:spAutoFit/>
            </a:bodyPr>
            <a:lstStyle/>
            <a:p>
              <a:r>
                <a:rPr lang="ru-RU" sz="1100"/>
                <a:t>Россия</a:t>
              </a:r>
            </a:p>
          </p:txBody>
        </p:sp>
      </p:grpSp>
      <p:pic>
        <p:nvPicPr>
          <p:cNvPr id="3083" name="Picture 11" descr="охота-разделка"/>
          <p:cNvPicPr>
            <a:picLocks noChangeAspect="1" noChangeArrowheads="1"/>
          </p:cNvPicPr>
          <p:nvPr/>
        </p:nvPicPr>
        <p:blipFill>
          <a:blip r:embed="rId5" cstate="print">
            <a:clrChange>
              <a:clrFrom>
                <a:srgbClr val="DDFFFF"/>
              </a:clrFrom>
              <a:clrTo>
                <a:srgbClr val="DDFFFF">
                  <a:alpha val="0"/>
                </a:srgbClr>
              </a:clrTo>
            </a:clrChange>
          </a:blip>
          <a:srcRect l="3625" t="4001" r="4930" b="5025"/>
          <a:stretch>
            <a:fillRect/>
          </a:stretch>
        </p:blipFill>
        <p:spPr bwMode="auto">
          <a:xfrm>
            <a:off x="827584" y="476672"/>
            <a:ext cx="7416824" cy="5009714"/>
          </a:xfrm>
          <a:prstGeom prst="rect">
            <a:avLst/>
          </a:prstGeom>
          <a:noFill/>
          <a:ln w="9525">
            <a:noFill/>
            <a:miter lim="800000"/>
            <a:headEnd/>
            <a:tailEnd/>
          </a:ln>
        </p:spPr>
      </p:pic>
      <p:sp>
        <p:nvSpPr>
          <p:cNvPr id="11" name="Text Box 8"/>
          <p:cNvSpPr txBox="1">
            <a:spLocks noChangeArrowheads="1"/>
          </p:cNvSpPr>
          <p:nvPr/>
        </p:nvSpPr>
        <p:spPr bwMode="auto">
          <a:xfrm>
            <a:off x="827584" y="5661248"/>
            <a:ext cx="2808312" cy="802784"/>
          </a:xfrm>
          <a:prstGeom prst="rect">
            <a:avLst/>
          </a:prstGeom>
          <a:noFill/>
          <a:ln w="9525">
            <a:noFill/>
            <a:miter lim="800000"/>
            <a:headEnd/>
            <a:tailEnd/>
          </a:ln>
        </p:spPr>
        <p:txBody>
          <a:bodyPr wrap="square">
            <a:spAutoFit/>
          </a:bodyPr>
          <a:lstStyle/>
          <a:p>
            <a:pPr>
              <a:lnSpc>
                <a:spcPct val="50000"/>
              </a:lnSpc>
              <a:spcBef>
                <a:spcPct val="50000"/>
              </a:spcBef>
            </a:pPr>
            <a:r>
              <a:rPr lang="ru-RU" b="1" i="1" dirty="0" smtClean="0">
                <a:solidFill>
                  <a:schemeClr val="accent2"/>
                </a:solidFill>
              </a:rPr>
              <a:t>А</a:t>
            </a:r>
            <a:r>
              <a:rPr lang="en-US" b="1" i="1" dirty="0" err="1" smtClean="0">
                <a:solidFill>
                  <a:schemeClr val="accent2"/>
                </a:solidFill>
              </a:rPr>
              <a:t>natoly</a:t>
            </a:r>
            <a:r>
              <a:rPr lang="en-US" b="1" i="1" dirty="0" smtClean="0">
                <a:solidFill>
                  <a:schemeClr val="accent2"/>
                </a:solidFill>
              </a:rPr>
              <a:t> </a:t>
            </a:r>
            <a:r>
              <a:rPr lang="ru-RU" b="1" i="1" dirty="0" smtClean="0">
                <a:solidFill>
                  <a:schemeClr val="accent2"/>
                </a:solidFill>
              </a:rPr>
              <a:t>А</a:t>
            </a:r>
            <a:r>
              <a:rPr lang="ru-RU" b="1" i="1" dirty="0">
                <a:solidFill>
                  <a:schemeClr val="accent2"/>
                </a:solidFill>
              </a:rPr>
              <a:t>. </a:t>
            </a:r>
            <a:r>
              <a:rPr lang="en-US" b="1" i="1" dirty="0" err="1" smtClean="0">
                <a:solidFill>
                  <a:schemeClr val="accent2"/>
                </a:solidFill>
              </a:rPr>
              <a:t>Kochnev</a:t>
            </a:r>
            <a:endParaRPr lang="ru-RU" b="1" i="1" dirty="0">
              <a:solidFill>
                <a:schemeClr val="accent2"/>
              </a:solidFill>
            </a:endParaRPr>
          </a:p>
          <a:p>
            <a:pPr>
              <a:lnSpc>
                <a:spcPct val="50000"/>
              </a:lnSpc>
              <a:spcBef>
                <a:spcPct val="50000"/>
              </a:spcBef>
            </a:pPr>
            <a:r>
              <a:rPr lang="en-US" b="1" i="1" dirty="0" smtClean="0">
                <a:solidFill>
                  <a:schemeClr val="accent2"/>
                </a:solidFill>
              </a:rPr>
              <a:t>Eduard V</a:t>
            </a:r>
            <a:r>
              <a:rPr lang="ru-RU" b="1" i="1" dirty="0" smtClean="0">
                <a:solidFill>
                  <a:schemeClr val="accent2"/>
                </a:solidFill>
              </a:rPr>
              <a:t>. </a:t>
            </a:r>
            <a:r>
              <a:rPr lang="en-US" b="1" i="1" dirty="0" err="1" smtClean="0">
                <a:solidFill>
                  <a:schemeClr val="accent2"/>
                </a:solidFill>
              </a:rPr>
              <a:t>Zdor</a:t>
            </a:r>
            <a:endParaRPr lang="ru-RU" b="1" i="1" dirty="0">
              <a:solidFill>
                <a:schemeClr val="accent2"/>
              </a:solidFill>
            </a:endParaRPr>
          </a:p>
          <a:p>
            <a:pPr>
              <a:lnSpc>
                <a:spcPct val="50000"/>
              </a:lnSpc>
              <a:spcBef>
                <a:spcPct val="50000"/>
              </a:spcBef>
            </a:pPr>
            <a:r>
              <a:rPr lang="en-US" b="1" i="1" dirty="0" smtClean="0">
                <a:solidFill>
                  <a:schemeClr val="accent2"/>
                </a:solidFill>
              </a:rPr>
              <a:t>Mikhail S</a:t>
            </a:r>
            <a:r>
              <a:rPr lang="ru-RU" b="1" i="1" dirty="0" smtClean="0">
                <a:solidFill>
                  <a:schemeClr val="accent2"/>
                </a:solidFill>
              </a:rPr>
              <a:t>. </a:t>
            </a:r>
            <a:r>
              <a:rPr lang="en-US" b="1" i="1" dirty="0" err="1" smtClean="0">
                <a:solidFill>
                  <a:schemeClr val="accent2"/>
                </a:solidFill>
              </a:rPr>
              <a:t>Stishov</a:t>
            </a:r>
            <a:endParaRPr lang="ru-RU" b="1" i="1" dirty="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63888" y="188640"/>
            <a:ext cx="201622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200</a:t>
            </a:r>
            <a:r>
              <a:rPr kumimoji="0" lang="en-US" sz="2800" b="1" i="1" u="none" strike="noStrike" cap="none" normalizeH="0" baseline="0" dirty="0" smtClean="0" bmk="">
                <a:ln>
                  <a:noFill/>
                </a:ln>
                <a:solidFill>
                  <a:schemeClr val="bg1"/>
                </a:solidFill>
                <a:effectLst/>
                <a:latin typeface="Arial" pitchFamily="34" charset="0"/>
                <a:ea typeface="Times New Roman" pitchFamily="18" charset="0"/>
                <a:cs typeface="Times New Roman" pitchFamily="18" charset="0"/>
              </a:rPr>
              <a:t>4</a:t>
            </a:r>
            <a:r>
              <a:rPr kumimoji="0" lang="ru-RU" sz="2800" b="1" i="1" u="none" strike="noStrike" cap="none" normalizeH="0" baseline="0" dirty="0" smtClean="0" bmk="">
                <a:ln>
                  <a:noFill/>
                </a:ln>
                <a:solidFill>
                  <a:schemeClr val="bg1"/>
                </a:solidFill>
                <a:effectLst/>
                <a:latin typeface="Arial" pitchFamily="34" charset="0"/>
                <a:ea typeface="Times New Roman" pitchFamily="18" charset="0"/>
                <a:cs typeface="Times New Roman" pitchFamily="18" charset="0"/>
              </a:rPr>
              <a:t>-</a:t>
            </a:r>
            <a:r>
              <a:rPr kumimoji="0" lang="en-US" sz="2800" b="1" i="1" u="none" strike="noStrike" cap="none" normalizeH="0" baseline="0" dirty="0" smtClean="0" bmk="">
                <a:ln>
                  <a:noFill/>
                </a:ln>
                <a:solidFill>
                  <a:schemeClr val="bg1"/>
                </a:solidFill>
                <a:effectLst/>
                <a:latin typeface="Arial" pitchFamily="34" charset="0"/>
                <a:ea typeface="Times New Roman" pitchFamily="18" charset="0"/>
                <a:cs typeface="Times New Roman" pitchFamily="18" charset="0"/>
              </a:rPr>
              <a:t>2005</a:t>
            </a:r>
            <a:endParaRPr kumimoji="0" lang="ru-RU" sz="2800" b="0" i="0" u="none" strike="noStrike" cap="none" normalizeH="0" baseline="0" dirty="0" smtClean="0">
              <a:ln>
                <a:noFill/>
              </a:ln>
              <a:solidFill>
                <a:schemeClr val="bg1"/>
              </a:solidFill>
              <a:effectLst/>
              <a:latin typeface="Arial" pitchFamily="34" charset="0"/>
            </a:endParaRPr>
          </a:p>
        </p:txBody>
      </p:sp>
      <p:graphicFrame>
        <p:nvGraphicFramePr>
          <p:cNvPr id="8" name="Таблица 7"/>
          <p:cNvGraphicFramePr>
            <a:graphicFrameLocks noGrp="1"/>
          </p:cNvGraphicFramePr>
          <p:nvPr/>
        </p:nvGraphicFramePr>
        <p:xfrm>
          <a:off x="467544" y="1772816"/>
          <a:ext cx="8280920" cy="2966720"/>
        </p:xfrm>
        <a:graphic>
          <a:graphicData uri="http://schemas.openxmlformats.org/drawingml/2006/table">
            <a:tbl>
              <a:tblPr firstRow="1" bandRow="1">
                <a:tableStyleId>{5C22544A-7EE6-4342-B048-85BDC9FD1C3A}</a:tableStyleId>
              </a:tblPr>
              <a:tblGrid>
                <a:gridCol w="1872208"/>
                <a:gridCol w="936104"/>
                <a:gridCol w="1440160"/>
                <a:gridCol w="1476670"/>
                <a:gridCol w="2555778"/>
              </a:tblGrid>
              <a:tr h="370840">
                <a:tc>
                  <a:txBody>
                    <a:bodyPr/>
                    <a:lstStyle/>
                    <a:p>
                      <a:pPr algn="ctr"/>
                      <a:r>
                        <a:rPr lang="en-US" dirty="0" smtClean="0"/>
                        <a:t>Zone</a:t>
                      </a:r>
                      <a:endParaRPr lang="ru-RU" dirty="0"/>
                    </a:p>
                  </a:txBody>
                  <a:tcPr/>
                </a:tc>
                <a:tc>
                  <a:txBody>
                    <a:bodyPr/>
                    <a:lstStyle/>
                    <a:p>
                      <a:pPr algn="ctr"/>
                      <a:r>
                        <a:rPr lang="en-US" dirty="0" smtClean="0"/>
                        <a:t>N</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Min</a:t>
                      </a:r>
                      <a:endParaRPr lang="ru-R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Max</a:t>
                      </a:r>
                      <a:endParaRPr lang="ru-RU" dirty="0"/>
                    </a:p>
                  </a:txBody>
                  <a:tcPr/>
                </a:tc>
                <a:tc>
                  <a:txBody>
                    <a:bodyPr/>
                    <a:lstStyle/>
                    <a:p>
                      <a:pPr algn="ctr"/>
                      <a:r>
                        <a:rPr lang="en-US" baseline="0" dirty="0" smtClean="0"/>
                        <a:t>Average</a:t>
                      </a:r>
                      <a:endParaRPr lang="ru-RU" dirty="0"/>
                    </a:p>
                  </a:txBody>
                  <a:tcPr/>
                </a:tc>
              </a:tr>
              <a:tr h="370840">
                <a:tc>
                  <a:txBody>
                    <a:bodyPr/>
                    <a:lstStyle/>
                    <a:p>
                      <a:pPr algn="l">
                        <a:lnSpc>
                          <a:spcPct val="115000"/>
                        </a:lnSpc>
                        <a:spcAft>
                          <a:spcPts val="0"/>
                        </a:spcAft>
                      </a:pPr>
                      <a:r>
                        <a:rPr lang="en-US" sz="1800" dirty="0" smtClean="0">
                          <a:latin typeface="Arial"/>
                          <a:ea typeface="Calibri"/>
                          <a:cs typeface="Times New Roman"/>
                        </a:rPr>
                        <a:t>East</a:t>
                      </a:r>
                      <a:r>
                        <a:rPr lang="en-US" sz="1800" baseline="0" dirty="0" smtClean="0">
                          <a:latin typeface="Arial"/>
                          <a:ea typeface="Calibri"/>
                          <a:cs typeface="Times New Roman"/>
                        </a:rPr>
                        <a:t> Siberian</a:t>
                      </a:r>
                      <a:endParaRPr lang="ru-RU" sz="1800" dirty="0">
                        <a:latin typeface="Calibri"/>
                        <a:ea typeface="Calibri"/>
                        <a:cs typeface="Times New Roman"/>
                      </a:endParaRPr>
                    </a:p>
                  </a:txBody>
                  <a:tcPr marL="68580" marR="68580" marT="0" marB="0"/>
                </a:tc>
                <a:tc>
                  <a:txBody>
                    <a:bodyPr/>
                    <a:lstStyle/>
                    <a:p>
                      <a:pPr algn="r">
                        <a:lnSpc>
                          <a:spcPct val="115000"/>
                        </a:lnSpc>
                        <a:spcAft>
                          <a:spcPts val="0"/>
                        </a:spcAft>
                      </a:pPr>
                      <a:r>
                        <a:rPr lang="ru-RU" sz="1800">
                          <a:latin typeface="+mn-lt"/>
                          <a:ea typeface="Times New Roman"/>
                          <a:cs typeface="Times New Roman"/>
                        </a:rPr>
                        <a:t>0</a:t>
                      </a:r>
                      <a:endParaRPr lang="ru-RU" sz="180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2</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3</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2</a:t>
                      </a:r>
                      <a:endParaRPr lang="ru-RU" sz="1800" dirty="0">
                        <a:latin typeface="+mn-lt"/>
                        <a:ea typeface="Calibri"/>
                        <a:cs typeface="Times New Roman"/>
                      </a:endParaRPr>
                    </a:p>
                  </a:txBody>
                  <a:tcPr marL="68580" marR="68580" marT="0" marB="0"/>
                </a:tc>
              </a:tr>
              <a:tr h="370840">
                <a:tc>
                  <a:txBody>
                    <a:bodyPr/>
                    <a:lstStyle/>
                    <a:p>
                      <a:pPr algn="l">
                        <a:lnSpc>
                          <a:spcPct val="115000"/>
                        </a:lnSpc>
                        <a:spcAft>
                          <a:spcPts val="0"/>
                        </a:spcAft>
                      </a:pPr>
                      <a:r>
                        <a:rPr lang="en-US" sz="1800" dirty="0" smtClean="0">
                          <a:latin typeface="+mn-lt"/>
                          <a:ea typeface="Calibri"/>
                          <a:cs typeface="Times New Roman"/>
                        </a:rPr>
                        <a:t>Long Strait</a:t>
                      </a:r>
                      <a:endParaRPr lang="ru-RU" sz="1800" dirty="0">
                        <a:latin typeface="Calibri"/>
                        <a:ea typeface="Calibri"/>
                        <a:cs typeface="Times New Roman"/>
                      </a:endParaRPr>
                    </a:p>
                  </a:txBody>
                  <a:tcPr marL="68580" marR="68580" marT="0" marB="0"/>
                </a:tc>
                <a:tc>
                  <a:txBody>
                    <a:bodyPr/>
                    <a:lstStyle/>
                    <a:p>
                      <a:pPr algn="r">
                        <a:lnSpc>
                          <a:spcPct val="115000"/>
                        </a:lnSpc>
                        <a:spcAft>
                          <a:spcPts val="0"/>
                        </a:spcAft>
                      </a:pPr>
                      <a:r>
                        <a:rPr lang="ru-RU" sz="1800">
                          <a:latin typeface="+mn-lt"/>
                          <a:ea typeface="Times New Roman"/>
                          <a:cs typeface="Times New Roman"/>
                        </a:rPr>
                        <a:t>0</a:t>
                      </a:r>
                      <a:endParaRPr lang="ru-RU" sz="180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27</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37</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32</a:t>
                      </a:r>
                      <a:endParaRPr lang="ru-RU" sz="1800" dirty="0">
                        <a:latin typeface="+mn-lt"/>
                        <a:ea typeface="Calibri"/>
                        <a:cs typeface="Times New Roman"/>
                      </a:endParaRPr>
                    </a:p>
                  </a:txBody>
                  <a:tcPr marL="68580" marR="68580" marT="0" marB="0"/>
                </a:tc>
              </a:tr>
              <a:tr h="370840">
                <a:tc>
                  <a:txBody>
                    <a:bodyPr/>
                    <a:lstStyle/>
                    <a:p>
                      <a:pPr algn="l">
                        <a:lnSpc>
                          <a:spcPct val="115000"/>
                        </a:lnSpc>
                        <a:spcAft>
                          <a:spcPts val="0"/>
                        </a:spcAft>
                      </a:pPr>
                      <a:r>
                        <a:rPr lang="en-US" sz="1800" kern="1200" baseline="0" dirty="0" smtClean="0">
                          <a:solidFill>
                            <a:schemeClr val="dk1"/>
                          </a:solidFill>
                          <a:latin typeface="+mn-lt"/>
                          <a:ea typeface="+mn-ea"/>
                          <a:cs typeface="+mn-cs"/>
                        </a:rPr>
                        <a:t>Chukchi Sea</a:t>
                      </a:r>
                      <a:endParaRPr lang="ru-RU" sz="1800" dirty="0">
                        <a:latin typeface="Calibri"/>
                        <a:ea typeface="Calibri"/>
                        <a:cs typeface="Times New Roman"/>
                      </a:endParaRPr>
                    </a:p>
                  </a:txBody>
                  <a:tcPr marL="68580" marR="68580" marT="0" marB="0"/>
                </a:tc>
                <a:tc>
                  <a:txBody>
                    <a:bodyPr/>
                    <a:lstStyle/>
                    <a:p>
                      <a:pPr algn="r">
                        <a:lnSpc>
                          <a:spcPct val="115000"/>
                        </a:lnSpc>
                        <a:spcAft>
                          <a:spcPts val="0"/>
                        </a:spcAft>
                      </a:pPr>
                      <a:r>
                        <a:rPr lang="ru-RU" sz="1800">
                          <a:latin typeface="+mn-lt"/>
                          <a:ea typeface="Times New Roman"/>
                          <a:cs typeface="Times New Roman"/>
                        </a:rPr>
                        <a:t>7</a:t>
                      </a:r>
                      <a:endParaRPr lang="ru-RU" sz="180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61</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80</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71</a:t>
                      </a:r>
                      <a:endParaRPr lang="ru-RU" sz="1800" dirty="0">
                        <a:latin typeface="+mn-lt"/>
                        <a:ea typeface="Calibri"/>
                        <a:cs typeface="Times New Roman"/>
                      </a:endParaRPr>
                    </a:p>
                  </a:txBody>
                  <a:tcPr marL="68580" marR="68580" marT="0" marB="0"/>
                </a:tc>
              </a:tr>
              <a:tr h="370840">
                <a:tc>
                  <a:txBody>
                    <a:bodyPr/>
                    <a:lstStyle/>
                    <a:p>
                      <a:pPr algn="l">
                        <a:lnSpc>
                          <a:spcPct val="115000"/>
                        </a:lnSpc>
                        <a:spcAft>
                          <a:spcPts val="0"/>
                        </a:spcAft>
                      </a:pPr>
                      <a:r>
                        <a:rPr lang="en-US" sz="1800" dirty="0" smtClean="0">
                          <a:latin typeface="+mn-lt"/>
                          <a:ea typeface="Calibri"/>
                          <a:cs typeface="Times New Roman"/>
                        </a:rPr>
                        <a:t>Bering Strait</a:t>
                      </a:r>
                      <a:endParaRPr lang="ru-RU" sz="1800" dirty="0">
                        <a:latin typeface="Calibri"/>
                        <a:ea typeface="Calibri"/>
                        <a:cs typeface="Times New Roman"/>
                      </a:endParaRPr>
                    </a:p>
                  </a:txBody>
                  <a:tcPr marL="68580" marR="68580" marT="0" marB="0"/>
                </a:tc>
                <a:tc>
                  <a:txBody>
                    <a:bodyPr/>
                    <a:lstStyle/>
                    <a:p>
                      <a:pPr algn="r">
                        <a:lnSpc>
                          <a:spcPct val="115000"/>
                        </a:lnSpc>
                        <a:spcAft>
                          <a:spcPts val="0"/>
                        </a:spcAft>
                      </a:pPr>
                      <a:r>
                        <a:rPr lang="ru-RU" sz="1800">
                          <a:latin typeface="+mn-lt"/>
                          <a:ea typeface="Times New Roman"/>
                          <a:cs typeface="Times New Roman"/>
                        </a:rPr>
                        <a:t>6</a:t>
                      </a:r>
                      <a:endParaRPr lang="ru-RU" sz="180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Times New Roman"/>
                          <a:cs typeface="Times New Roman"/>
                        </a:rPr>
                        <a:t>10</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15</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12</a:t>
                      </a:r>
                      <a:endParaRPr lang="ru-RU" sz="1800" dirty="0">
                        <a:latin typeface="+mn-lt"/>
                        <a:ea typeface="Calibri"/>
                        <a:cs typeface="Times New Roman"/>
                      </a:endParaRPr>
                    </a:p>
                  </a:txBody>
                  <a:tcPr marL="68580" marR="68580" marT="0" marB="0"/>
                </a:tc>
              </a:tr>
              <a:tr h="370840">
                <a:tc>
                  <a:txBody>
                    <a:bodyPr/>
                    <a:lstStyle/>
                    <a:p>
                      <a:pPr algn="l">
                        <a:lnSpc>
                          <a:spcPct val="115000"/>
                        </a:lnSpc>
                        <a:spcAft>
                          <a:spcPts val="0"/>
                        </a:spcAft>
                      </a:pPr>
                      <a:r>
                        <a:rPr lang="en-US" sz="1800" dirty="0" smtClean="0">
                          <a:latin typeface="+mn-lt"/>
                          <a:ea typeface="Calibri"/>
                          <a:cs typeface="Times New Roman"/>
                        </a:rPr>
                        <a:t>Gulf</a:t>
                      </a:r>
                      <a:r>
                        <a:rPr lang="en-US" sz="1800" baseline="0" dirty="0" smtClean="0">
                          <a:latin typeface="+mn-lt"/>
                          <a:ea typeface="Calibri"/>
                          <a:cs typeface="Times New Roman"/>
                        </a:rPr>
                        <a:t> of Anadyr</a:t>
                      </a:r>
                      <a:endParaRPr lang="ru-RU" sz="1800" dirty="0">
                        <a:latin typeface="Calibri"/>
                        <a:ea typeface="Calibri"/>
                        <a:cs typeface="Times New Roman"/>
                      </a:endParaRPr>
                    </a:p>
                  </a:txBody>
                  <a:tcPr marL="68580" marR="68580" marT="0" marB="0"/>
                </a:tc>
                <a:tc>
                  <a:txBody>
                    <a:bodyPr/>
                    <a:lstStyle/>
                    <a:p>
                      <a:pPr algn="r">
                        <a:lnSpc>
                          <a:spcPct val="115000"/>
                        </a:lnSpc>
                        <a:spcAft>
                          <a:spcPts val="0"/>
                        </a:spcAft>
                      </a:pPr>
                      <a:r>
                        <a:rPr lang="ru-RU" sz="1800">
                          <a:latin typeface="+mn-lt"/>
                          <a:ea typeface="Times New Roman"/>
                          <a:cs typeface="Times New Roman"/>
                        </a:rPr>
                        <a:t>8</a:t>
                      </a:r>
                      <a:endParaRPr lang="ru-RU" sz="180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1</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3</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2</a:t>
                      </a:r>
                      <a:endParaRPr lang="ru-RU" sz="1800" dirty="0">
                        <a:latin typeface="+mn-lt"/>
                        <a:ea typeface="Calibri"/>
                        <a:cs typeface="Times New Roman"/>
                      </a:endParaRPr>
                    </a:p>
                  </a:txBody>
                  <a:tcPr marL="68580" marR="68580" marT="0" marB="0"/>
                </a:tc>
              </a:tr>
              <a:tr h="370840">
                <a:tc>
                  <a:txBody>
                    <a:bodyPr/>
                    <a:lstStyle/>
                    <a:p>
                      <a:pPr algn="l">
                        <a:lnSpc>
                          <a:spcPct val="115000"/>
                        </a:lnSpc>
                        <a:spcAft>
                          <a:spcPts val="0"/>
                        </a:spcAft>
                      </a:pPr>
                      <a:r>
                        <a:rPr lang="en-US" sz="1800" dirty="0" smtClean="0">
                          <a:latin typeface="+mn-lt"/>
                          <a:ea typeface="Calibri"/>
                          <a:cs typeface="Times New Roman"/>
                        </a:rPr>
                        <a:t>Tundra</a:t>
                      </a:r>
                      <a:endParaRPr lang="ru-RU" sz="1800" dirty="0">
                        <a:latin typeface="Calibri"/>
                        <a:ea typeface="Calibri"/>
                        <a:cs typeface="Times New Roman"/>
                      </a:endParaRPr>
                    </a:p>
                  </a:txBody>
                  <a:tcPr marL="68580" marR="68580" marT="0" marB="0"/>
                </a:tc>
                <a:tc>
                  <a:txBody>
                    <a:bodyPr/>
                    <a:lstStyle/>
                    <a:p>
                      <a:pPr algn="r">
                        <a:lnSpc>
                          <a:spcPct val="115000"/>
                        </a:lnSpc>
                        <a:spcAft>
                          <a:spcPts val="0"/>
                        </a:spcAft>
                      </a:pPr>
                      <a:r>
                        <a:rPr lang="ru-RU" sz="1800">
                          <a:latin typeface="+mn-lt"/>
                          <a:ea typeface="Times New Roman"/>
                          <a:cs typeface="Times New Roman"/>
                        </a:rPr>
                        <a:t>2</a:t>
                      </a:r>
                      <a:endParaRPr lang="ru-RU" sz="180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1</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5</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4</a:t>
                      </a:r>
                      <a:endParaRPr lang="ru-RU" sz="1800" dirty="0">
                        <a:latin typeface="+mn-lt"/>
                        <a:ea typeface="Calibri"/>
                        <a:cs typeface="Times New Roman"/>
                      </a:endParaRPr>
                    </a:p>
                  </a:txBody>
                  <a:tcPr marL="68580" marR="68580" marT="0" marB="0"/>
                </a:tc>
              </a:tr>
              <a:tr h="370840">
                <a:tc>
                  <a:txBody>
                    <a:bodyPr/>
                    <a:lstStyle/>
                    <a:p>
                      <a:pPr algn="l">
                        <a:lnSpc>
                          <a:spcPct val="115000"/>
                        </a:lnSpc>
                        <a:spcAft>
                          <a:spcPts val="0"/>
                        </a:spcAft>
                      </a:pPr>
                      <a:r>
                        <a:rPr lang="en-US" sz="1800" b="1" baseline="0" dirty="0" smtClean="0">
                          <a:latin typeface="+mn-lt"/>
                          <a:ea typeface="Calibri"/>
                          <a:cs typeface="Times New Roman"/>
                        </a:rPr>
                        <a:t>AVERAGE</a:t>
                      </a:r>
                      <a:endParaRPr lang="ru-RU" sz="1800" b="1" dirty="0">
                        <a:latin typeface="+mn-lt"/>
                        <a:ea typeface="Calibri"/>
                        <a:cs typeface="Times New Roman"/>
                      </a:endParaRPr>
                    </a:p>
                  </a:txBody>
                  <a:tcPr marL="68580" marR="68580" marT="0" marB="0"/>
                </a:tc>
                <a:tc>
                  <a:txBody>
                    <a:bodyPr/>
                    <a:lstStyle/>
                    <a:p>
                      <a:pPr algn="r">
                        <a:lnSpc>
                          <a:spcPct val="115000"/>
                        </a:lnSpc>
                        <a:spcAft>
                          <a:spcPts val="0"/>
                        </a:spcAft>
                      </a:pPr>
                      <a:r>
                        <a:rPr lang="ru-RU" sz="1800" b="1">
                          <a:latin typeface="+mn-lt"/>
                          <a:ea typeface="Calibri"/>
                          <a:cs typeface="Times New Roman"/>
                        </a:rPr>
                        <a:t>23</a:t>
                      </a:r>
                      <a:endParaRPr lang="ru-RU" sz="1800">
                        <a:latin typeface="+mn-lt"/>
                        <a:ea typeface="Calibri"/>
                        <a:cs typeface="Times New Roman"/>
                      </a:endParaRPr>
                    </a:p>
                  </a:txBody>
                  <a:tcPr marL="68580" marR="68580" marT="0" marB="0"/>
                </a:tc>
                <a:tc>
                  <a:txBody>
                    <a:bodyPr/>
                    <a:lstStyle/>
                    <a:p>
                      <a:pPr algn="r">
                        <a:lnSpc>
                          <a:spcPct val="115000"/>
                        </a:lnSpc>
                        <a:spcAft>
                          <a:spcPts val="0"/>
                        </a:spcAft>
                      </a:pPr>
                      <a:r>
                        <a:rPr lang="ru-RU" sz="1800" b="1" dirty="0" smtClean="0">
                          <a:latin typeface="+mn-lt"/>
                          <a:ea typeface="Calibri"/>
                          <a:cs typeface="Times New Roman"/>
                        </a:rPr>
                        <a:t>102</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b="1" dirty="0" smtClean="0">
                          <a:latin typeface="+mn-lt"/>
                          <a:ea typeface="Calibri"/>
                          <a:cs typeface="Times New Roman"/>
                        </a:rPr>
                        <a:t>143</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b="1" dirty="0" smtClean="0">
                          <a:latin typeface="+mn-lt"/>
                          <a:ea typeface="Calibri"/>
                          <a:cs typeface="Times New Roman"/>
                        </a:rPr>
                        <a:t>123</a:t>
                      </a:r>
                      <a:endParaRPr lang="ru-RU" sz="1800" dirty="0">
                        <a:latin typeface="+mn-lt"/>
                        <a:ea typeface="Calibri"/>
                        <a:cs typeface="Times New Roman"/>
                      </a:endParaRPr>
                    </a:p>
                  </a:txBody>
                  <a:tcPr marL="68580" marR="68580" marT="0" marB="0"/>
                </a:tc>
              </a:tr>
            </a:tbl>
          </a:graphicData>
        </a:graphic>
      </p:graphicFrame>
      <p:sp>
        <p:nvSpPr>
          <p:cNvPr id="9" name="TextBox 8"/>
          <p:cNvSpPr txBox="1"/>
          <p:nvPr/>
        </p:nvSpPr>
        <p:spPr>
          <a:xfrm>
            <a:off x="1043608" y="764704"/>
            <a:ext cx="6984776" cy="923330"/>
          </a:xfrm>
          <a:prstGeom prst="rect">
            <a:avLst/>
          </a:prstGeom>
          <a:noFill/>
        </p:spPr>
        <p:txBody>
          <a:bodyPr wrap="square" rtlCol="0">
            <a:spAutoFit/>
          </a:bodyPr>
          <a:lstStyle/>
          <a:p>
            <a:pPr algn="ctr"/>
            <a:r>
              <a:rPr lang="en-US" dirty="0" smtClean="0"/>
              <a:t>This </a:t>
            </a:r>
            <a:r>
              <a:rPr lang="en-US" dirty="0" smtClean="0"/>
              <a:t>study</a:t>
            </a:r>
            <a:endParaRPr lang="ru-RU" dirty="0" smtClean="0"/>
          </a:p>
          <a:p>
            <a:pPr algn="ctr"/>
            <a:r>
              <a:rPr lang="ru-RU" dirty="0" smtClean="0"/>
              <a:t>23 </a:t>
            </a:r>
            <a:r>
              <a:rPr lang="en-US" dirty="0" smtClean="0"/>
              <a:t>respondents from 1</a:t>
            </a:r>
            <a:r>
              <a:rPr lang="ru-RU" dirty="0" smtClean="0"/>
              <a:t>1</a:t>
            </a:r>
            <a:r>
              <a:rPr lang="en-US" dirty="0" smtClean="0"/>
              <a:t> communities</a:t>
            </a:r>
          </a:p>
          <a:p>
            <a:pPr algn="ctr"/>
            <a:r>
              <a:rPr lang="en-US" dirty="0" smtClean="0"/>
              <a:t>Data </a:t>
            </a:r>
            <a:r>
              <a:rPr lang="en-US" dirty="0" smtClean="0"/>
              <a:t>rounded to whole number</a:t>
            </a:r>
            <a:endParaRPr lang="ru-RU" dirty="0"/>
          </a:p>
        </p:txBody>
      </p:sp>
      <p:pic>
        <p:nvPicPr>
          <p:cNvPr id="5" name="Рисунок 4" descr="24.jpg"/>
          <p:cNvPicPr>
            <a:picLocks noChangeAspect="1"/>
          </p:cNvPicPr>
          <p:nvPr/>
        </p:nvPicPr>
        <p:blipFill>
          <a:blip r:embed="rId2" cstate="print"/>
          <a:stretch>
            <a:fillRect/>
          </a:stretch>
        </p:blipFill>
        <p:spPr>
          <a:xfrm>
            <a:off x="5935129" y="4797152"/>
            <a:ext cx="2867087" cy="187220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1196752"/>
            <a:ext cx="4464496" cy="1938992"/>
          </a:xfrm>
          <a:prstGeom prst="rect">
            <a:avLst/>
          </a:prstGeom>
          <a:noFill/>
        </p:spPr>
        <p:txBody>
          <a:bodyPr wrap="square" rtlCol="0">
            <a:spAutoFit/>
          </a:bodyPr>
          <a:lstStyle/>
          <a:p>
            <a:r>
              <a:rPr lang="ru-RU" sz="2400" dirty="0" smtClean="0"/>
              <a:t>2011</a:t>
            </a:r>
          </a:p>
          <a:p>
            <a:r>
              <a:rPr lang="ru-RU" sz="2400" dirty="0" smtClean="0"/>
              <a:t>8 </a:t>
            </a:r>
            <a:r>
              <a:rPr lang="en-US" sz="2400" dirty="0" smtClean="0"/>
              <a:t>communities, n = 84</a:t>
            </a:r>
            <a:endParaRPr lang="ru-RU" sz="2400" dirty="0" smtClean="0"/>
          </a:p>
          <a:p>
            <a:endParaRPr lang="ru-RU" sz="2400" dirty="0" smtClean="0"/>
          </a:p>
          <a:p>
            <a:r>
              <a:rPr lang="ru-RU" sz="2400" dirty="0" smtClean="0"/>
              <a:t>2012</a:t>
            </a:r>
          </a:p>
          <a:p>
            <a:r>
              <a:rPr lang="en-US" sz="2400" dirty="0" smtClean="0"/>
              <a:t>24 </a:t>
            </a:r>
            <a:r>
              <a:rPr lang="en-US" sz="2400" dirty="0" smtClean="0"/>
              <a:t>communities, n = 227</a:t>
            </a:r>
            <a:endParaRPr lang="ru-RU" sz="2400" dirty="0"/>
          </a:p>
        </p:txBody>
      </p:sp>
      <p:sp>
        <p:nvSpPr>
          <p:cNvPr id="6" name="Rectangle 1"/>
          <p:cNvSpPr>
            <a:spLocks noChangeArrowheads="1"/>
          </p:cNvSpPr>
          <p:nvPr/>
        </p:nvSpPr>
        <p:spPr bwMode="auto">
          <a:xfrm>
            <a:off x="3563888" y="188640"/>
            <a:ext cx="201622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20</a:t>
            </a:r>
            <a:r>
              <a:rPr kumimoji="0" lang="ru-RU" sz="2800" b="1" i="1"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1</a:t>
            </a:r>
            <a:r>
              <a:rPr kumimoji="0" lang="en-US" sz="2800" b="1" i="1"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0</a:t>
            </a:r>
            <a:r>
              <a:rPr kumimoji="0" lang="ru-RU" sz="2800" b="1" i="1" u="none" strike="noStrike" cap="none" normalizeH="0" baseline="0" dirty="0" smtClean="0" bmk="">
                <a:ln>
                  <a:noFill/>
                </a:ln>
                <a:solidFill>
                  <a:schemeClr val="bg1"/>
                </a:solidFill>
                <a:effectLst/>
                <a:latin typeface="Arial" pitchFamily="34" charset="0"/>
                <a:ea typeface="Times New Roman" pitchFamily="18" charset="0"/>
                <a:cs typeface="Times New Roman" pitchFamily="18" charset="0"/>
              </a:rPr>
              <a:t>-</a:t>
            </a:r>
            <a:r>
              <a:rPr kumimoji="0" lang="en-US" sz="2800" b="1" i="1" u="none" strike="noStrike" cap="none" normalizeH="0" baseline="0" dirty="0" smtClean="0" bmk="">
                <a:ln>
                  <a:noFill/>
                </a:ln>
                <a:solidFill>
                  <a:schemeClr val="bg1"/>
                </a:solidFill>
                <a:effectLst/>
                <a:latin typeface="Arial" pitchFamily="34" charset="0"/>
                <a:ea typeface="Times New Roman" pitchFamily="18" charset="0"/>
                <a:cs typeface="Times New Roman" pitchFamily="18" charset="0"/>
              </a:rPr>
              <a:t>20</a:t>
            </a:r>
            <a:r>
              <a:rPr kumimoji="0" lang="ru-RU" sz="2800" b="1" i="1" u="none" strike="noStrike" cap="none" normalizeH="0" baseline="0" dirty="0" smtClean="0" bmk="">
                <a:ln>
                  <a:noFill/>
                </a:ln>
                <a:solidFill>
                  <a:schemeClr val="bg1"/>
                </a:solidFill>
                <a:effectLst/>
                <a:latin typeface="Arial" pitchFamily="34" charset="0"/>
                <a:ea typeface="Times New Roman" pitchFamily="18" charset="0"/>
                <a:cs typeface="Times New Roman" pitchFamily="18" charset="0"/>
              </a:rPr>
              <a:t>12</a:t>
            </a:r>
            <a:endParaRPr kumimoji="0" lang="ru-RU" sz="2800" b="0" i="0" u="none" strike="noStrike" cap="none" normalizeH="0" baseline="0" dirty="0" smtClean="0">
              <a:ln>
                <a:noFill/>
              </a:ln>
              <a:solidFill>
                <a:schemeClr val="bg1"/>
              </a:solidFill>
              <a:effectLst/>
              <a:latin typeface="Arial" pitchFamily="34" charset="0"/>
            </a:endParaRPr>
          </a:p>
        </p:txBody>
      </p:sp>
      <p:sp>
        <p:nvSpPr>
          <p:cNvPr id="7" name="TextBox 6"/>
          <p:cNvSpPr txBox="1"/>
          <p:nvPr/>
        </p:nvSpPr>
        <p:spPr>
          <a:xfrm>
            <a:off x="0" y="5517232"/>
            <a:ext cx="9144000" cy="707886"/>
          </a:xfrm>
          <a:prstGeom prst="rect">
            <a:avLst/>
          </a:prstGeom>
          <a:noFill/>
        </p:spPr>
        <p:txBody>
          <a:bodyPr wrap="square" rtlCol="0">
            <a:spAutoFit/>
          </a:bodyPr>
          <a:lstStyle/>
          <a:p>
            <a:pPr algn="ctr"/>
            <a:r>
              <a:rPr lang="en-US" sz="4000" dirty="0" smtClean="0">
                <a:solidFill>
                  <a:srgbClr val="FF0000"/>
                </a:solidFill>
              </a:rPr>
              <a:t>22 </a:t>
            </a:r>
            <a:r>
              <a:rPr lang="en-US" sz="4000" dirty="0" smtClean="0">
                <a:solidFill>
                  <a:srgbClr val="FF0000"/>
                </a:solidFill>
              </a:rPr>
              <a:t>estimates using 5 methods</a:t>
            </a:r>
          </a:p>
        </p:txBody>
      </p:sp>
      <p:sp>
        <p:nvSpPr>
          <p:cNvPr id="8" name="Прямоугольник 7"/>
          <p:cNvSpPr/>
          <p:nvPr/>
        </p:nvSpPr>
        <p:spPr>
          <a:xfrm>
            <a:off x="3743312" y="692696"/>
            <a:ext cx="1236236" cy="369332"/>
          </a:xfrm>
          <a:prstGeom prst="rect">
            <a:avLst/>
          </a:prstGeom>
        </p:spPr>
        <p:txBody>
          <a:bodyPr wrap="none">
            <a:spAutoFit/>
          </a:bodyPr>
          <a:lstStyle/>
          <a:p>
            <a:pPr algn="ctr"/>
            <a:r>
              <a:rPr lang="en-US" dirty="0" smtClean="0"/>
              <a:t>This </a:t>
            </a:r>
            <a:r>
              <a:rPr lang="en-US" dirty="0" smtClean="0"/>
              <a:t>study</a:t>
            </a:r>
            <a:endParaRPr lang="ru-RU" dirty="0" smtClean="0"/>
          </a:p>
        </p:txBody>
      </p:sp>
      <p:sp>
        <p:nvSpPr>
          <p:cNvPr id="9" name="Прямоугольник 8"/>
          <p:cNvSpPr/>
          <p:nvPr/>
        </p:nvSpPr>
        <p:spPr>
          <a:xfrm>
            <a:off x="1331640" y="4077072"/>
            <a:ext cx="2843808" cy="400110"/>
          </a:xfrm>
          <a:prstGeom prst="rect">
            <a:avLst/>
          </a:prstGeom>
        </p:spPr>
        <p:txBody>
          <a:bodyPr wrap="square">
            <a:spAutoFit/>
          </a:bodyPr>
          <a:lstStyle/>
          <a:p>
            <a:r>
              <a:rPr lang="ru-RU" sz="2000" dirty="0" smtClean="0"/>
              <a:t>«</a:t>
            </a:r>
            <a:r>
              <a:rPr lang="en-US" sz="2000" dirty="0" smtClean="0"/>
              <a:t>V</a:t>
            </a:r>
            <a:r>
              <a:rPr lang="en-US" sz="2000" dirty="0" smtClean="0"/>
              <a:t>illagers</a:t>
            </a:r>
            <a:r>
              <a:rPr lang="ru-RU" sz="2000" dirty="0" smtClean="0"/>
              <a:t>»</a:t>
            </a:r>
            <a:r>
              <a:rPr lang="en-US" sz="2000" dirty="0" smtClean="0"/>
              <a:t> group</a:t>
            </a:r>
            <a:endParaRPr lang="en-US" sz="2000" dirty="0"/>
          </a:p>
        </p:txBody>
      </p:sp>
      <p:sp>
        <p:nvSpPr>
          <p:cNvPr id="12" name="Прямоугольник 11"/>
          <p:cNvSpPr/>
          <p:nvPr/>
        </p:nvSpPr>
        <p:spPr>
          <a:xfrm>
            <a:off x="5292080" y="4077072"/>
            <a:ext cx="2808312" cy="400110"/>
          </a:xfrm>
          <a:prstGeom prst="rect">
            <a:avLst/>
          </a:prstGeom>
        </p:spPr>
        <p:txBody>
          <a:bodyPr wrap="square">
            <a:spAutoFit/>
          </a:bodyPr>
          <a:lstStyle/>
          <a:p>
            <a:r>
              <a:rPr lang="ru-RU" sz="2000" dirty="0" smtClean="0"/>
              <a:t>«</a:t>
            </a:r>
            <a:r>
              <a:rPr lang="en-US" sz="2000" dirty="0" smtClean="0"/>
              <a:t>H</a:t>
            </a:r>
            <a:r>
              <a:rPr lang="en-US" sz="2000" dirty="0" smtClean="0"/>
              <a:t>unters</a:t>
            </a:r>
            <a:r>
              <a:rPr lang="ru-RU" sz="2000" dirty="0" smtClean="0"/>
              <a:t>»</a:t>
            </a:r>
            <a:r>
              <a:rPr lang="en-US" sz="2000" dirty="0" smtClean="0"/>
              <a:t> group</a:t>
            </a:r>
            <a:endParaRPr lang="en-US" sz="2000" dirty="0"/>
          </a:p>
        </p:txBody>
      </p:sp>
      <p:sp>
        <p:nvSpPr>
          <p:cNvPr id="13" name="Прямоугольник 12"/>
          <p:cNvSpPr/>
          <p:nvPr/>
        </p:nvSpPr>
        <p:spPr>
          <a:xfrm>
            <a:off x="4860032" y="4581128"/>
            <a:ext cx="720080" cy="369332"/>
          </a:xfrm>
          <a:prstGeom prst="rect">
            <a:avLst/>
          </a:prstGeom>
          <a:solidFill>
            <a:srgbClr val="FF0000"/>
          </a:solidFill>
          <a:ln>
            <a:solidFill>
              <a:schemeClr val="tx1"/>
            </a:solidFill>
          </a:ln>
        </p:spPr>
        <p:txBody>
          <a:bodyPr wrap="square">
            <a:spAutoFit/>
          </a:bodyPr>
          <a:lstStyle/>
          <a:p>
            <a:r>
              <a:rPr lang="en-US" dirty="0" smtClean="0"/>
              <a:t>2010</a:t>
            </a:r>
            <a:endParaRPr lang="en-US" dirty="0"/>
          </a:p>
        </p:txBody>
      </p:sp>
      <p:sp>
        <p:nvSpPr>
          <p:cNvPr id="14" name="Прямоугольник 13"/>
          <p:cNvSpPr/>
          <p:nvPr/>
        </p:nvSpPr>
        <p:spPr>
          <a:xfrm>
            <a:off x="6516216" y="4581128"/>
            <a:ext cx="720080" cy="369332"/>
          </a:xfrm>
          <a:prstGeom prst="rect">
            <a:avLst/>
          </a:prstGeom>
          <a:solidFill>
            <a:srgbClr val="FF0000"/>
          </a:solidFill>
          <a:ln>
            <a:solidFill>
              <a:schemeClr val="tx1"/>
            </a:solidFill>
          </a:ln>
        </p:spPr>
        <p:txBody>
          <a:bodyPr wrap="square">
            <a:spAutoFit/>
          </a:bodyPr>
          <a:lstStyle/>
          <a:p>
            <a:r>
              <a:rPr lang="en-US" dirty="0" smtClean="0"/>
              <a:t>2011</a:t>
            </a:r>
            <a:endParaRPr lang="en-US" dirty="0"/>
          </a:p>
        </p:txBody>
      </p:sp>
      <p:sp>
        <p:nvSpPr>
          <p:cNvPr id="15" name="Прямоугольник 14"/>
          <p:cNvSpPr/>
          <p:nvPr/>
        </p:nvSpPr>
        <p:spPr>
          <a:xfrm>
            <a:off x="5652120" y="4581128"/>
            <a:ext cx="792088" cy="369332"/>
          </a:xfrm>
          <a:prstGeom prst="rect">
            <a:avLst/>
          </a:prstGeom>
          <a:ln>
            <a:solidFill>
              <a:schemeClr val="tx1"/>
            </a:solidFill>
          </a:ln>
        </p:spPr>
        <p:txBody>
          <a:bodyPr wrap="square">
            <a:spAutoFit/>
          </a:bodyPr>
          <a:lstStyle/>
          <a:p>
            <a:r>
              <a:rPr lang="en-US" dirty="0" smtClean="0"/>
              <a:t>2011*</a:t>
            </a:r>
            <a:endParaRPr lang="en-US" dirty="0"/>
          </a:p>
        </p:txBody>
      </p:sp>
      <p:sp>
        <p:nvSpPr>
          <p:cNvPr id="16" name="Прямоугольник 15"/>
          <p:cNvSpPr/>
          <p:nvPr/>
        </p:nvSpPr>
        <p:spPr>
          <a:xfrm>
            <a:off x="7308304" y="4581128"/>
            <a:ext cx="792088" cy="369332"/>
          </a:xfrm>
          <a:prstGeom prst="rect">
            <a:avLst/>
          </a:prstGeom>
          <a:ln>
            <a:solidFill>
              <a:schemeClr val="tx1"/>
            </a:solidFill>
          </a:ln>
        </p:spPr>
        <p:txBody>
          <a:bodyPr wrap="square">
            <a:spAutoFit/>
          </a:bodyPr>
          <a:lstStyle/>
          <a:p>
            <a:r>
              <a:rPr lang="en-US" dirty="0" smtClean="0"/>
              <a:t>2012*</a:t>
            </a:r>
            <a:endParaRPr lang="en-US" dirty="0"/>
          </a:p>
        </p:txBody>
      </p:sp>
      <p:pic>
        <p:nvPicPr>
          <p:cNvPr id="17" name="Рисунок 16" descr="2004-04 Тильмыет.jpg"/>
          <p:cNvPicPr>
            <a:picLocks noChangeAspect="1"/>
          </p:cNvPicPr>
          <p:nvPr/>
        </p:nvPicPr>
        <p:blipFill>
          <a:blip r:embed="rId2" cstate="print"/>
          <a:stretch>
            <a:fillRect/>
          </a:stretch>
        </p:blipFill>
        <p:spPr>
          <a:xfrm>
            <a:off x="5724128" y="260648"/>
            <a:ext cx="3096344" cy="232225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563888" y="188640"/>
            <a:ext cx="201622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20</a:t>
            </a:r>
            <a:r>
              <a:rPr kumimoji="0" lang="ru-RU" sz="2800" b="1" i="1"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1</a:t>
            </a:r>
            <a:r>
              <a:rPr kumimoji="0" lang="en-US" sz="2800" b="1" i="1"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0</a:t>
            </a:r>
            <a:r>
              <a:rPr kumimoji="0" lang="ru-RU" sz="2800" b="1" i="1" u="none" strike="noStrike" cap="none" normalizeH="0" baseline="0" dirty="0" smtClean="0" bmk="">
                <a:ln>
                  <a:noFill/>
                </a:ln>
                <a:solidFill>
                  <a:schemeClr val="bg1"/>
                </a:solidFill>
                <a:effectLst/>
                <a:latin typeface="Arial" pitchFamily="34" charset="0"/>
                <a:ea typeface="Times New Roman" pitchFamily="18" charset="0"/>
                <a:cs typeface="Times New Roman" pitchFamily="18" charset="0"/>
              </a:rPr>
              <a:t>-</a:t>
            </a:r>
            <a:r>
              <a:rPr kumimoji="0" lang="en-US" sz="2800" b="1" i="1" u="none" strike="noStrike" cap="none" normalizeH="0" baseline="0" dirty="0" smtClean="0" bmk="">
                <a:ln>
                  <a:noFill/>
                </a:ln>
                <a:solidFill>
                  <a:schemeClr val="bg1"/>
                </a:solidFill>
                <a:effectLst/>
                <a:latin typeface="Arial" pitchFamily="34" charset="0"/>
                <a:ea typeface="Times New Roman" pitchFamily="18" charset="0"/>
                <a:cs typeface="Times New Roman" pitchFamily="18" charset="0"/>
              </a:rPr>
              <a:t>20</a:t>
            </a:r>
            <a:r>
              <a:rPr kumimoji="0" lang="ru-RU" sz="2800" b="1" i="1" u="none" strike="noStrike" cap="none" normalizeH="0" baseline="0" dirty="0" smtClean="0" bmk="">
                <a:ln>
                  <a:noFill/>
                </a:ln>
                <a:solidFill>
                  <a:schemeClr val="bg1"/>
                </a:solidFill>
                <a:effectLst/>
                <a:latin typeface="Arial" pitchFamily="34" charset="0"/>
                <a:ea typeface="Times New Roman" pitchFamily="18" charset="0"/>
                <a:cs typeface="Times New Roman" pitchFamily="18" charset="0"/>
              </a:rPr>
              <a:t>12</a:t>
            </a:r>
            <a:endParaRPr kumimoji="0" lang="ru-RU" sz="2800" b="0" i="0" u="none" strike="noStrike" cap="none" normalizeH="0" baseline="0" dirty="0" smtClean="0">
              <a:ln>
                <a:noFill/>
              </a:ln>
              <a:solidFill>
                <a:schemeClr val="bg1"/>
              </a:solidFill>
              <a:effectLst/>
              <a:latin typeface="Arial" pitchFamily="34" charset="0"/>
            </a:endParaRPr>
          </a:p>
        </p:txBody>
      </p:sp>
      <p:sp>
        <p:nvSpPr>
          <p:cNvPr id="6" name="Прямоугольник 5"/>
          <p:cNvSpPr/>
          <p:nvPr/>
        </p:nvSpPr>
        <p:spPr>
          <a:xfrm>
            <a:off x="3851920" y="692696"/>
            <a:ext cx="1224136" cy="369332"/>
          </a:xfrm>
          <a:prstGeom prst="rect">
            <a:avLst/>
          </a:prstGeom>
        </p:spPr>
        <p:txBody>
          <a:bodyPr wrap="square">
            <a:spAutoFit/>
          </a:bodyPr>
          <a:lstStyle/>
          <a:p>
            <a:r>
              <a:rPr lang="en-US" b="1" dirty="0" smtClean="0"/>
              <a:t>Methods</a:t>
            </a:r>
            <a:endParaRPr lang="ru-RU" b="1" dirty="0"/>
          </a:p>
        </p:txBody>
      </p:sp>
      <p:sp>
        <p:nvSpPr>
          <p:cNvPr id="10" name="Прямоугольник 9"/>
          <p:cNvSpPr/>
          <p:nvPr/>
        </p:nvSpPr>
        <p:spPr>
          <a:xfrm>
            <a:off x="251520" y="3284984"/>
            <a:ext cx="8640960" cy="1354217"/>
          </a:xfrm>
          <a:prstGeom prst="rect">
            <a:avLst/>
          </a:prstGeom>
        </p:spPr>
        <p:txBody>
          <a:bodyPr wrap="square">
            <a:spAutoFit/>
          </a:bodyPr>
          <a:lstStyle/>
          <a:p>
            <a:r>
              <a:rPr lang="en-US" sz="2800" dirty="0" smtClean="0">
                <a:solidFill>
                  <a:srgbClr val="FF0000"/>
                </a:solidFill>
              </a:rPr>
              <a:t>3</a:t>
            </a:r>
            <a:r>
              <a:rPr lang="ru-RU" dirty="0" smtClean="0"/>
              <a:t> –</a:t>
            </a:r>
            <a:r>
              <a:rPr lang="en-US" dirty="0" smtClean="0"/>
              <a:t> an individual trusted by hunters in two villages conducted surveys in those villages.  Data from these two villages was calculated using proportional of take in each zone during the study conducted in 1994-2003 to estimate the more recent take levels by zone.</a:t>
            </a:r>
            <a:endParaRPr lang="ru-RU" dirty="0"/>
          </a:p>
        </p:txBody>
      </p:sp>
      <p:sp>
        <p:nvSpPr>
          <p:cNvPr id="11" name="Прямоугольник 10"/>
          <p:cNvSpPr/>
          <p:nvPr/>
        </p:nvSpPr>
        <p:spPr>
          <a:xfrm>
            <a:off x="251520" y="1844824"/>
            <a:ext cx="8640960" cy="1354217"/>
          </a:xfrm>
          <a:prstGeom prst="rect">
            <a:avLst/>
          </a:prstGeom>
        </p:spPr>
        <p:txBody>
          <a:bodyPr wrap="square">
            <a:spAutoFit/>
          </a:bodyPr>
          <a:lstStyle/>
          <a:p>
            <a:r>
              <a:rPr lang="ru-RU" sz="2800" dirty="0" smtClean="0">
                <a:solidFill>
                  <a:srgbClr val="FF0000"/>
                </a:solidFill>
              </a:rPr>
              <a:t>2</a:t>
            </a:r>
            <a:r>
              <a:rPr lang="ru-RU" dirty="0" smtClean="0"/>
              <a:t> – </a:t>
            </a:r>
            <a:r>
              <a:rPr lang="en-US" dirty="0" smtClean="0"/>
              <a:t>In the “Chukchi Sea” zone and in parts of the “Bering Strait” zone, a summation of the average number of takes, calculated for each village. For the remaining zones, we used the proportions of take in each zone during the study conducted in 1994-2003 to estimate the more recent take levels by zone.</a:t>
            </a:r>
            <a:endParaRPr lang="ru-RU" dirty="0"/>
          </a:p>
        </p:txBody>
      </p:sp>
      <p:sp>
        <p:nvSpPr>
          <p:cNvPr id="12" name="Прямоугольник 11"/>
          <p:cNvSpPr/>
          <p:nvPr/>
        </p:nvSpPr>
        <p:spPr>
          <a:xfrm>
            <a:off x="251520" y="1196752"/>
            <a:ext cx="8640960" cy="523220"/>
          </a:xfrm>
          <a:prstGeom prst="rect">
            <a:avLst/>
          </a:prstGeom>
        </p:spPr>
        <p:txBody>
          <a:bodyPr wrap="square">
            <a:spAutoFit/>
          </a:bodyPr>
          <a:lstStyle/>
          <a:p>
            <a:r>
              <a:rPr lang="en-US" sz="2800" dirty="0" smtClean="0">
                <a:solidFill>
                  <a:srgbClr val="FF0000"/>
                </a:solidFill>
              </a:rPr>
              <a:t>1</a:t>
            </a:r>
            <a:r>
              <a:rPr lang="en-US" dirty="0" smtClean="0"/>
              <a:t> –the average number of bear takes per village, extrapolated to 24 villages</a:t>
            </a:r>
            <a:endParaRPr lang="ru-RU" dirty="0"/>
          </a:p>
        </p:txBody>
      </p:sp>
      <p:pic>
        <p:nvPicPr>
          <p:cNvPr id="13" name="Рисунок 12" descr="content.jpg"/>
          <p:cNvPicPr>
            <a:picLocks noChangeAspect="1"/>
          </p:cNvPicPr>
          <p:nvPr/>
        </p:nvPicPr>
        <p:blipFill>
          <a:blip r:embed="rId2" cstate="print"/>
          <a:srcRect l="18605" t="27629" r="6977" b="17112"/>
          <a:stretch>
            <a:fillRect/>
          </a:stretch>
        </p:blipFill>
        <p:spPr>
          <a:xfrm>
            <a:off x="5220072" y="4653136"/>
            <a:ext cx="3456384" cy="172819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63888" y="188640"/>
            <a:ext cx="201622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20</a:t>
            </a:r>
            <a:r>
              <a:rPr kumimoji="0" lang="ru-RU" sz="2800" b="1" i="1"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1</a:t>
            </a:r>
            <a:r>
              <a:rPr kumimoji="0" lang="en-US" sz="2800" b="1" i="1"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0</a:t>
            </a:r>
            <a:r>
              <a:rPr kumimoji="0" lang="ru-RU" sz="2800" b="1" i="1" u="none" strike="noStrike" cap="none" normalizeH="0" baseline="0" dirty="0" smtClean="0" bmk="">
                <a:ln>
                  <a:noFill/>
                </a:ln>
                <a:solidFill>
                  <a:schemeClr val="bg1"/>
                </a:solidFill>
                <a:effectLst/>
                <a:latin typeface="Arial" pitchFamily="34" charset="0"/>
                <a:ea typeface="Times New Roman" pitchFamily="18" charset="0"/>
                <a:cs typeface="Times New Roman" pitchFamily="18" charset="0"/>
              </a:rPr>
              <a:t>-</a:t>
            </a:r>
            <a:r>
              <a:rPr kumimoji="0" lang="en-US" sz="2800" b="1" i="1" u="none" strike="noStrike" cap="none" normalizeH="0" baseline="0" dirty="0" smtClean="0" bmk="">
                <a:ln>
                  <a:noFill/>
                </a:ln>
                <a:solidFill>
                  <a:schemeClr val="bg1"/>
                </a:solidFill>
                <a:effectLst/>
                <a:latin typeface="Arial" pitchFamily="34" charset="0"/>
                <a:ea typeface="Times New Roman" pitchFamily="18" charset="0"/>
                <a:cs typeface="Times New Roman" pitchFamily="18" charset="0"/>
              </a:rPr>
              <a:t>20</a:t>
            </a:r>
            <a:r>
              <a:rPr kumimoji="0" lang="ru-RU" sz="2800" b="1" i="1" u="none" strike="noStrike" cap="none" normalizeH="0" baseline="0" dirty="0" smtClean="0" bmk="">
                <a:ln>
                  <a:noFill/>
                </a:ln>
                <a:solidFill>
                  <a:schemeClr val="bg1"/>
                </a:solidFill>
                <a:effectLst/>
                <a:latin typeface="Arial" pitchFamily="34" charset="0"/>
                <a:ea typeface="Times New Roman" pitchFamily="18" charset="0"/>
                <a:cs typeface="Times New Roman" pitchFamily="18" charset="0"/>
              </a:rPr>
              <a:t>12</a:t>
            </a:r>
            <a:endParaRPr kumimoji="0" lang="ru-RU" sz="2800" b="0" i="0" u="none" strike="noStrike" cap="none" normalizeH="0" baseline="0" dirty="0" smtClean="0">
              <a:ln>
                <a:noFill/>
              </a:ln>
              <a:solidFill>
                <a:schemeClr val="bg1"/>
              </a:solidFill>
              <a:effectLst/>
              <a:latin typeface="Arial" pitchFamily="34" charset="0"/>
            </a:endParaRPr>
          </a:p>
        </p:txBody>
      </p:sp>
      <p:graphicFrame>
        <p:nvGraphicFramePr>
          <p:cNvPr id="8" name="Таблица 7"/>
          <p:cNvGraphicFramePr>
            <a:graphicFrameLocks noGrp="1"/>
          </p:cNvGraphicFramePr>
          <p:nvPr/>
        </p:nvGraphicFramePr>
        <p:xfrm>
          <a:off x="395536" y="1628801"/>
          <a:ext cx="8280920" cy="2606281"/>
        </p:xfrm>
        <a:graphic>
          <a:graphicData uri="http://schemas.openxmlformats.org/drawingml/2006/table">
            <a:tbl>
              <a:tblPr firstRow="1" bandRow="1">
                <a:tableStyleId>{5C22544A-7EE6-4342-B048-85BDC9FD1C3A}</a:tableStyleId>
              </a:tblPr>
              <a:tblGrid>
                <a:gridCol w="1296144"/>
                <a:gridCol w="2448272"/>
                <a:gridCol w="1008112"/>
                <a:gridCol w="1728192"/>
                <a:gridCol w="1800200"/>
              </a:tblGrid>
              <a:tr h="450757">
                <a:tc>
                  <a:txBody>
                    <a:bodyPr/>
                    <a:lstStyle/>
                    <a:p>
                      <a:pPr algn="ctr"/>
                      <a:r>
                        <a:rPr lang="en-US" sz="2000" baseline="0" dirty="0" smtClean="0"/>
                        <a:t>Year</a:t>
                      </a:r>
                      <a:endParaRPr lang="ru-RU" sz="2000" dirty="0"/>
                    </a:p>
                  </a:txBody>
                  <a:tcPr/>
                </a:tc>
                <a:tc>
                  <a:txBody>
                    <a:bodyPr/>
                    <a:lstStyle/>
                    <a:p>
                      <a:pPr algn="ctr"/>
                      <a:r>
                        <a:rPr lang="en-US" sz="2000" baseline="0" dirty="0" smtClean="0"/>
                        <a:t>Sample</a:t>
                      </a:r>
                      <a:endParaRPr lang="ru-RU" sz="2000" dirty="0"/>
                    </a:p>
                  </a:txBody>
                  <a:tcPr/>
                </a:tc>
                <a:tc>
                  <a:txBody>
                    <a:bodyPr/>
                    <a:lstStyle/>
                    <a:p>
                      <a:pPr algn="ctr"/>
                      <a:r>
                        <a:rPr lang="en-US" sz="2000" dirty="0" smtClean="0"/>
                        <a:t>N</a:t>
                      </a:r>
                      <a:endParaRPr lang="ru-RU"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Method</a:t>
                      </a:r>
                      <a:endParaRPr lang="ru-RU"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Estimate</a:t>
                      </a:r>
                      <a:endParaRPr lang="ru-RU" sz="2000" dirty="0" smtClean="0"/>
                    </a:p>
                  </a:txBody>
                  <a:tcPr/>
                </a:tc>
              </a:tr>
              <a:tr h="353075">
                <a:tc>
                  <a:txBody>
                    <a:bodyPr/>
                    <a:lstStyle/>
                    <a:p>
                      <a:pPr algn="l">
                        <a:lnSpc>
                          <a:spcPct val="115000"/>
                        </a:lnSpc>
                        <a:spcAft>
                          <a:spcPts val="0"/>
                        </a:spcAft>
                      </a:pPr>
                      <a:r>
                        <a:rPr lang="en-US" sz="1800" dirty="0" smtClean="0">
                          <a:latin typeface="+mn-lt"/>
                          <a:ea typeface="Calibri"/>
                          <a:cs typeface="Times New Roman"/>
                        </a:rPr>
                        <a:t>2012</a:t>
                      </a:r>
                      <a:endParaRPr lang="ru-RU" sz="1800" dirty="0">
                        <a:latin typeface="+mn-lt"/>
                        <a:ea typeface="Calibri"/>
                        <a:cs typeface="Times New Roman"/>
                      </a:endParaRPr>
                    </a:p>
                  </a:txBody>
                  <a:tcPr marL="68580" marR="68580" marT="0" marB="0"/>
                </a:tc>
                <a:tc>
                  <a:txBody>
                    <a:bodyPr/>
                    <a:lstStyle/>
                    <a:p>
                      <a:pPr algn="l">
                        <a:lnSpc>
                          <a:spcPct val="115000"/>
                        </a:lnSpc>
                        <a:spcAft>
                          <a:spcPts val="0"/>
                        </a:spcAft>
                      </a:pPr>
                      <a:r>
                        <a:rPr lang="ru-RU" sz="1800" baseline="0" dirty="0" smtClean="0">
                          <a:latin typeface="+mn-lt"/>
                          <a:ea typeface="Calibri"/>
                          <a:cs typeface="Times New Roman"/>
                        </a:rPr>
                        <a:t>«</a:t>
                      </a:r>
                      <a:r>
                        <a:rPr lang="en-US" sz="1800" baseline="0" dirty="0" smtClean="0">
                          <a:latin typeface="+mn-lt"/>
                          <a:ea typeface="Calibri"/>
                          <a:cs typeface="Times New Roman"/>
                        </a:rPr>
                        <a:t>hunters </a:t>
                      </a:r>
                      <a:r>
                        <a:rPr lang="en-US" sz="1800" baseline="0" dirty="0" smtClean="0">
                          <a:latin typeface="+mn-lt"/>
                          <a:ea typeface="Calibri"/>
                          <a:cs typeface="Times New Roman"/>
                        </a:rPr>
                        <a:t>2011</a:t>
                      </a:r>
                      <a:r>
                        <a:rPr lang="ru-RU" sz="1800" baseline="0" dirty="0" smtClean="0">
                          <a:latin typeface="+mn-lt"/>
                          <a:ea typeface="Calibri"/>
                          <a:cs typeface="Times New Roman"/>
                        </a:rPr>
                        <a:t>»</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en-US" sz="1800" dirty="0" smtClean="0">
                          <a:latin typeface="+mn-lt"/>
                          <a:ea typeface="Calibri"/>
                          <a:cs typeface="Times New Roman"/>
                        </a:rPr>
                        <a:t>106</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en-US" sz="1800" dirty="0" smtClean="0">
                          <a:latin typeface="+mn-lt"/>
                          <a:ea typeface="Calibri"/>
                          <a:cs typeface="Times New Roman"/>
                        </a:rPr>
                        <a:t>1</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20</a:t>
                      </a:r>
                      <a:endParaRPr lang="ru-RU" sz="1800" dirty="0">
                        <a:latin typeface="+mn-lt"/>
                        <a:ea typeface="Calibri"/>
                        <a:cs typeface="Times New Roman"/>
                      </a:endParaRPr>
                    </a:p>
                  </a:txBody>
                  <a:tcPr marL="68580" marR="68580" marT="0" marB="0"/>
                </a:tc>
              </a:tr>
              <a:tr h="301474">
                <a:tc>
                  <a:txBody>
                    <a:bodyPr/>
                    <a:lstStyle/>
                    <a:p>
                      <a:pPr algn="l">
                        <a:lnSpc>
                          <a:spcPct val="115000"/>
                        </a:lnSpc>
                        <a:spcAft>
                          <a:spcPts val="0"/>
                        </a:spcAft>
                      </a:pPr>
                      <a:r>
                        <a:rPr lang="ru-RU" sz="1800" dirty="0" smtClean="0">
                          <a:latin typeface="+mn-lt"/>
                          <a:ea typeface="Calibri"/>
                          <a:cs typeface="Times New Roman"/>
                        </a:rPr>
                        <a:t>2011</a:t>
                      </a:r>
                      <a:endParaRPr lang="ru-RU" sz="1800" dirty="0">
                        <a:latin typeface="+mn-lt"/>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800" baseline="0" dirty="0" smtClean="0">
                          <a:latin typeface="+mn-lt"/>
                          <a:ea typeface="Calibri"/>
                          <a:cs typeface="Times New Roman"/>
                        </a:rPr>
                        <a:t>«</a:t>
                      </a:r>
                      <a:r>
                        <a:rPr lang="en-US" sz="1800" baseline="0" dirty="0" smtClean="0">
                          <a:latin typeface="+mn-lt"/>
                          <a:ea typeface="Calibri"/>
                          <a:cs typeface="Times New Roman"/>
                        </a:rPr>
                        <a:t>hunters 2010</a:t>
                      </a:r>
                      <a:r>
                        <a:rPr lang="ru-RU" sz="1800" baseline="0" dirty="0" smtClean="0">
                          <a:latin typeface="+mn-lt"/>
                          <a:ea typeface="Calibri"/>
                          <a:cs typeface="Times New Roman"/>
                        </a:rPr>
                        <a:t>»</a:t>
                      </a:r>
                      <a:endParaRPr lang="ru-RU" sz="1800" dirty="0" smtClean="0">
                        <a:latin typeface="+mn-lt"/>
                        <a:ea typeface="Calibri"/>
                        <a:cs typeface="Times New Roman"/>
                      </a:endParaRPr>
                    </a:p>
                  </a:txBody>
                  <a:tcPr marL="68580" marR="68580" marT="0" marB="0"/>
                </a:tc>
                <a:tc>
                  <a:txBody>
                    <a:bodyPr/>
                    <a:lstStyle/>
                    <a:p>
                      <a:pPr algn="r">
                        <a:lnSpc>
                          <a:spcPct val="115000"/>
                        </a:lnSpc>
                        <a:spcAft>
                          <a:spcPts val="0"/>
                        </a:spcAft>
                      </a:pPr>
                      <a:r>
                        <a:rPr lang="en-US" sz="1800" dirty="0" smtClean="0">
                          <a:latin typeface="+mn-lt"/>
                          <a:ea typeface="Calibri"/>
                          <a:cs typeface="Times New Roman"/>
                        </a:rPr>
                        <a:t>25</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en-US" sz="1800" dirty="0" smtClean="0">
                          <a:latin typeface="+mn-lt"/>
                          <a:ea typeface="Calibri"/>
                          <a:cs typeface="Times New Roman"/>
                        </a:rPr>
                        <a:t>2</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36</a:t>
                      </a:r>
                      <a:endParaRPr lang="ru-RU" sz="1800" dirty="0">
                        <a:latin typeface="+mn-lt"/>
                        <a:ea typeface="Calibri"/>
                        <a:cs typeface="Times New Roman"/>
                      </a:endParaRPr>
                    </a:p>
                  </a:txBody>
                  <a:tcPr marL="68580" marR="68580" marT="0" marB="0"/>
                </a:tc>
              </a:tr>
              <a:tr h="345408">
                <a:tc>
                  <a:txBody>
                    <a:bodyPr/>
                    <a:lstStyle/>
                    <a:p>
                      <a:pPr algn="l">
                        <a:lnSpc>
                          <a:spcPct val="115000"/>
                        </a:lnSpc>
                        <a:spcAft>
                          <a:spcPts val="0"/>
                        </a:spcAft>
                      </a:pPr>
                      <a:r>
                        <a:rPr lang="en-US" sz="1800" dirty="0" smtClean="0">
                          <a:solidFill>
                            <a:srgbClr val="00B050"/>
                          </a:solidFill>
                          <a:latin typeface="+mn-lt"/>
                          <a:ea typeface="Calibri"/>
                          <a:cs typeface="Times New Roman"/>
                        </a:rPr>
                        <a:t>2012</a:t>
                      </a:r>
                      <a:endParaRPr lang="ru-RU" sz="1800" dirty="0">
                        <a:solidFill>
                          <a:srgbClr val="00B050"/>
                        </a:solidFill>
                        <a:latin typeface="+mn-lt"/>
                        <a:ea typeface="Calibri"/>
                        <a:cs typeface="Times New Roman"/>
                      </a:endParaRPr>
                    </a:p>
                  </a:txBody>
                  <a:tcPr marL="68580" marR="68580" marT="0" marB="0"/>
                </a:tc>
                <a:tc>
                  <a:txBody>
                    <a:bodyPr/>
                    <a:lstStyle/>
                    <a:p>
                      <a:pPr algn="l">
                        <a:lnSpc>
                          <a:spcPct val="115000"/>
                        </a:lnSpc>
                        <a:spcAft>
                          <a:spcPts val="0"/>
                        </a:spcAft>
                      </a:pPr>
                      <a:r>
                        <a:rPr lang="ru-RU" sz="1800" baseline="0" dirty="0" smtClean="0">
                          <a:solidFill>
                            <a:srgbClr val="00B050"/>
                          </a:solidFill>
                          <a:latin typeface="+mn-lt"/>
                          <a:ea typeface="Calibri"/>
                          <a:cs typeface="Times New Roman"/>
                        </a:rPr>
                        <a:t>«</a:t>
                      </a:r>
                      <a:r>
                        <a:rPr lang="en-US" sz="1800" baseline="0" dirty="0" smtClean="0">
                          <a:solidFill>
                            <a:srgbClr val="00B050"/>
                          </a:solidFill>
                          <a:latin typeface="+mn-lt"/>
                          <a:ea typeface="Calibri"/>
                          <a:cs typeface="Times New Roman"/>
                        </a:rPr>
                        <a:t>hunters 2011</a:t>
                      </a:r>
                      <a:r>
                        <a:rPr lang="ru-RU" sz="1800" baseline="0" dirty="0" smtClean="0">
                          <a:solidFill>
                            <a:srgbClr val="00B050"/>
                          </a:solidFill>
                          <a:latin typeface="+mn-lt"/>
                          <a:ea typeface="Calibri"/>
                          <a:cs typeface="Times New Roman"/>
                        </a:rPr>
                        <a:t>»</a:t>
                      </a:r>
                      <a:endParaRPr lang="ru-RU" sz="1800" dirty="0">
                        <a:solidFill>
                          <a:srgbClr val="00B050"/>
                        </a:solidFill>
                        <a:latin typeface="+mn-lt"/>
                        <a:ea typeface="Calibri"/>
                        <a:cs typeface="Times New Roman"/>
                      </a:endParaRPr>
                    </a:p>
                  </a:txBody>
                  <a:tcPr marL="68580" marR="68580" marT="0" marB="0"/>
                </a:tc>
                <a:tc>
                  <a:txBody>
                    <a:bodyPr/>
                    <a:lstStyle/>
                    <a:p>
                      <a:pPr algn="r">
                        <a:lnSpc>
                          <a:spcPct val="115000"/>
                        </a:lnSpc>
                        <a:spcAft>
                          <a:spcPts val="0"/>
                        </a:spcAft>
                      </a:pPr>
                      <a:r>
                        <a:rPr lang="en-US" sz="1800" dirty="0" smtClean="0">
                          <a:solidFill>
                            <a:srgbClr val="00B050"/>
                          </a:solidFill>
                          <a:latin typeface="+mn-lt"/>
                          <a:ea typeface="Calibri"/>
                          <a:cs typeface="Times New Roman"/>
                        </a:rPr>
                        <a:t>106</a:t>
                      </a:r>
                      <a:endParaRPr lang="ru-RU" sz="1800" dirty="0">
                        <a:solidFill>
                          <a:srgbClr val="00B050"/>
                        </a:solidFill>
                        <a:latin typeface="+mn-lt"/>
                        <a:ea typeface="Calibri"/>
                        <a:cs typeface="Times New Roman"/>
                      </a:endParaRPr>
                    </a:p>
                  </a:txBody>
                  <a:tcPr marL="68580" marR="68580" marT="0" marB="0"/>
                </a:tc>
                <a:tc>
                  <a:txBody>
                    <a:bodyPr/>
                    <a:lstStyle/>
                    <a:p>
                      <a:pPr algn="r">
                        <a:lnSpc>
                          <a:spcPct val="115000"/>
                        </a:lnSpc>
                        <a:spcAft>
                          <a:spcPts val="0"/>
                        </a:spcAft>
                      </a:pPr>
                      <a:r>
                        <a:rPr lang="en-US" sz="1800" dirty="0" smtClean="0">
                          <a:solidFill>
                            <a:srgbClr val="00B050"/>
                          </a:solidFill>
                          <a:latin typeface="+mn-lt"/>
                          <a:ea typeface="Calibri"/>
                          <a:cs typeface="Times New Roman"/>
                        </a:rPr>
                        <a:t>2</a:t>
                      </a:r>
                      <a:endParaRPr lang="ru-RU" sz="1800" dirty="0">
                        <a:solidFill>
                          <a:srgbClr val="00B050"/>
                        </a:solidFill>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solidFill>
                            <a:srgbClr val="00B050"/>
                          </a:solidFill>
                          <a:latin typeface="+mn-lt"/>
                          <a:ea typeface="Calibri"/>
                          <a:cs typeface="Times New Roman"/>
                        </a:rPr>
                        <a:t>18</a:t>
                      </a:r>
                      <a:endParaRPr lang="ru-RU" sz="1800" dirty="0">
                        <a:solidFill>
                          <a:srgbClr val="00B050"/>
                        </a:solidFill>
                        <a:latin typeface="+mn-lt"/>
                        <a:ea typeface="Calibri"/>
                        <a:cs typeface="Times New Roman"/>
                      </a:endParaRPr>
                    </a:p>
                  </a:txBody>
                  <a:tcPr marL="68580" marR="68580" marT="0" marB="0"/>
                </a:tc>
              </a:tr>
              <a:tr h="345408">
                <a:tc>
                  <a:txBody>
                    <a:bodyPr/>
                    <a:lstStyle/>
                    <a:p>
                      <a:pPr algn="l">
                        <a:lnSpc>
                          <a:spcPct val="115000"/>
                        </a:lnSpc>
                        <a:spcAft>
                          <a:spcPts val="0"/>
                        </a:spcAft>
                      </a:pPr>
                      <a:r>
                        <a:rPr lang="ru-RU" sz="1800" dirty="0" smtClean="0">
                          <a:solidFill>
                            <a:srgbClr val="FF0000"/>
                          </a:solidFill>
                          <a:latin typeface="+mn-lt"/>
                          <a:ea typeface="Calibri"/>
                          <a:cs typeface="Times New Roman"/>
                        </a:rPr>
                        <a:t>2011</a:t>
                      </a:r>
                      <a:endParaRPr lang="ru-RU" sz="1800" dirty="0">
                        <a:solidFill>
                          <a:srgbClr val="FF0000"/>
                        </a:solidFill>
                        <a:latin typeface="+mn-lt"/>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800" baseline="0" dirty="0" smtClean="0">
                          <a:solidFill>
                            <a:srgbClr val="FF0000"/>
                          </a:solidFill>
                          <a:latin typeface="+mn-lt"/>
                          <a:ea typeface="Calibri"/>
                          <a:cs typeface="Times New Roman"/>
                        </a:rPr>
                        <a:t>«</a:t>
                      </a:r>
                      <a:r>
                        <a:rPr lang="en-US" sz="1800" baseline="0" dirty="0" smtClean="0">
                          <a:solidFill>
                            <a:srgbClr val="FF0000"/>
                          </a:solidFill>
                          <a:latin typeface="+mn-lt"/>
                          <a:ea typeface="Calibri"/>
                          <a:cs typeface="Times New Roman"/>
                        </a:rPr>
                        <a:t>hunters </a:t>
                      </a:r>
                      <a:r>
                        <a:rPr lang="en-US" sz="1800" baseline="0" dirty="0" smtClean="0">
                          <a:solidFill>
                            <a:srgbClr val="FF0000"/>
                          </a:solidFill>
                          <a:latin typeface="+mn-lt"/>
                          <a:ea typeface="Calibri"/>
                          <a:cs typeface="Times New Roman"/>
                        </a:rPr>
                        <a:t>2010</a:t>
                      </a:r>
                      <a:r>
                        <a:rPr lang="ru-RU" sz="1800" baseline="0" dirty="0" smtClean="0">
                          <a:solidFill>
                            <a:srgbClr val="FF0000"/>
                          </a:solidFill>
                          <a:latin typeface="+mn-lt"/>
                          <a:ea typeface="Calibri"/>
                          <a:cs typeface="Times New Roman"/>
                        </a:rPr>
                        <a:t>»</a:t>
                      </a:r>
                      <a:endParaRPr lang="ru-RU" sz="1800" dirty="0" smtClean="0">
                        <a:solidFill>
                          <a:srgbClr val="FF0000"/>
                        </a:solidFill>
                        <a:latin typeface="+mn-lt"/>
                        <a:ea typeface="Calibri"/>
                        <a:cs typeface="Times New Roman"/>
                      </a:endParaRPr>
                    </a:p>
                  </a:txBody>
                  <a:tcPr marL="68580" marR="68580" marT="0" marB="0"/>
                </a:tc>
                <a:tc>
                  <a:txBody>
                    <a:bodyPr/>
                    <a:lstStyle/>
                    <a:p>
                      <a:pPr algn="r">
                        <a:lnSpc>
                          <a:spcPct val="115000"/>
                        </a:lnSpc>
                        <a:spcAft>
                          <a:spcPts val="0"/>
                        </a:spcAft>
                      </a:pPr>
                      <a:r>
                        <a:rPr lang="en-US" sz="1800" dirty="0" smtClean="0">
                          <a:solidFill>
                            <a:srgbClr val="FF0000"/>
                          </a:solidFill>
                          <a:latin typeface="+mn-lt"/>
                          <a:ea typeface="Calibri"/>
                          <a:cs typeface="Times New Roman"/>
                        </a:rPr>
                        <a:t>25</a:t>
                      </a:r>
                      <a:endParaRPr lang="ru-RU" sz="1800" dirty="0">
                        <a:solidFill>
                          <a:srgbClr val="FF0000"/>
                        </a:solidFill>
                        <a:latin typeface="+mn-lt"/>
                        <a:ea typeface="Calibri"/>
                        <a:cs typeface="Times New Roman"/>
                      </a:endParaRPr>
                    </a:p>
                  </a:txBody>
                  <a:tcPr marL="68580" marR="68580" marT="0" marB="0"/>
                </a:tc>
                <a:tc>
                  <a:txBody>
                    <a:bodyPr/>
                    <a:lstStyle/>
                    <a:p>
                      <a:pPr algn="r">
                        <a:lnSpc>
                          <a:spcPct val="115000"/>
                        </a:lnSpc>
                        <a:spcAft>
                          <a:spcPts val="0"/>
                        </a:spcAft>
                      </a:pPr>
                      <a:r>
                        <a:rPr lang="en-US" sz="1800" dirty="0" smtClean="0">
                          <a:solidFill>
                            <a:srgbClr val="FF0000"/>
                          </a:solidFill>
                          <a:latin typeface="+mn-lt"/>
                          <a:ea typeface="Calibri"/>
                          <a:cs typeface="Times New Roman"/>
                        </a:rPr>
                        <a:t>3</a:t>
                      </a:r>
                      <a:endParaRPr lang="ru-RU" sz="1800" dirty="0">
                        <a:solidFill>
                          <a:srgbClr val="FF0000"/>
                        </a:solidFill>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solidFill>
                            <a:srgbClr val="FF0000"/>
                          </a:solidFill>
                          <a:latin typeface="+mn-lt"/>
                          <a:ea typeface="Times New Roman"/>
                          <a:cs typeface="Times New Roman"/>
                        </a:rPr>
                        <a:t>56</a:t>
                      </a:r>
                      <a:endParaRPr lang="ru-RU" sz="1800" dirty="0">
                        <a:solidFill>
                          <a:srgbClr val="FF0000"/>
                        </a:solidFill>
                        <a:latin typeface="+mn-lt"/>
                        <a:ea typeface="Calibri"/>
                        <a:cs typeface="Times New Roman"/>
                      </a:endParaRPr>
                    </a:p>
                  </a:txBody>
                  <a:tcPr marL="68580" marR="68580" marT="0" marB="0"/>
                </a:tc>
              </a:tr>
              <a:tr h="345408">
                <a:tc>
                  <a:txBody>
                    <a:bodyPr/>
                    <a:lstStyle/>
                    <a:p>
                      <a:pPr algn="l">
                        <a:lnSpc>
                          <a:spcPct val="115000"/>
                        </a:lnSpc>
                        <a:spcAft>
                          <a:spcPts val="0"/>
                        </a:spcAft>
                      </a:pPr>
                      <a:r>
                        <a:rPr lang="en-US" sz="1800" dirty="0" smtClean="0">
                          <a:latin typeface="+mn-lt"/>
                          <a:ea typeface="Calibri"/>
                          <a:cs typeface="Times New Roman"/>
                        </a:rPr>
                        <a:t>2012</a:t>
                      </a:r>
                      <a:endParaRPr lang="ru-RU" sz="1800" dirty="0">
                        <a:latin typeface="+mn-lt"/>
                        <a:ea typeface="Calibri"/>
                        <a:cs typeface="Times New Roman"/>
                      </a:endParaRPr>
                    </a:p>
                  </a:txBody>
                  <a:tcPr marL="68580" marR="68580" marT="0" marB="0"/>
                </a:tc>
                <a:tc>
                  <a:txBody>
                    <a:bodyPr/>
                    <a:lstStyle/>
                    <a:p>
                      <a:pPr algn="l">
                        <a:lnSpc>
                          <a:spcPct val="115000"/>
                        </a:lnSpc>
                        <a:spcAft>
                          <a:spcPts val="0"/>
                        </a:spcAft>
                      </a:pPr>
                      <a:r>
                        <a:rPr lang="ru-RU" sz="1800" baseline="0" dirty="0" smtClean="0">
                          <a:latin typeface="+mn-lt"/>
                          <a:ea typeface="Calibri"/>
                          <a:cs typeface="Times New Roman"/>
                        </a:rPr>
                        <a:t>«</a:t>
                      </a:r>
                      <a:r>
                        <a:rPr lang="en-US" sz="1800" baseline="0" dirty="0" smtClean="0">
                          <a:latin typeface="+mn-lt"/>
                          <a:ea typeface="Calibri"/>
                          <a:cs typeface="Times New Roman"/>
                        </a:rPr>
                        <a:t>hunters 2011</a:t>
                      </a:r>
                      <a:r>
                        <a:rPr lang="ru-RU" sz="1800" baseline="0" dirty="0" smtClean="0">
                          <a:latin typeface="+mn-lt"/>
                          <a:ea typeface="Calibri"/>
                          <a:cs typeface="Times New Roman"/>
                        </a:rPr>
                        <a:t>»</a:t>
                      </a:r>
                      <a:endParaRPr lang="ru-RU" sz="1800" dirty="0">
                        <a:latin typeface="+mn-lt"/>
                        <a:ea typeface="Calibri"/>
                        <a:cs typeface="Times New Roman"/>
                      </a:endParaRPr>
                    </a:p>
                  </a:txBody>
                  <a:tcPr marL="68580" marR="68580" marT="0" marB="0"/>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800" dirty="0" smtClean="0">
                          <a:latin typeface="+mn-lt"/>
                          <a:ea typeface="Calibri"/>
                          <a:cs typeface="Times New Roman"/>
                        </a:rPr>
                        <a:t>106</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en-US" sz="1800" dirty="0" smtClean="0">
                          <a:latin typeface="+mn-lt"/>
                          <a:ea typeface="Calibri"/>
                          <a:cs typeface="Times New Roman"/>
                        </a:rPr>
                        <a:t>3</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29</a:t>
                      </a:r>
                      <a:endParaRPr lang="ru-RU" sz="1800" dirty="0">
                        <a:latin typeface="+mn-lt"/>
                        <a:ea typeface="Calibri"/>
                        <a:cs typeface="Times New Roman"/>
                      </a:endParaRPr>
                    </a:p>
                  </a:txBody>
                  <a:tcPr marL="68580" marR="68580" marT="0" marB="0"/>
                </a:tc>
              </a:tr>
              <a:tr h="450757">
                <a:tc>
                  <a:txBody>
                    <a:bodyPr/>
                    <a:lstStyle/>
                    <a:p>
                      <a:pPr algn="l">
                        <a:lnSpc>
                          <a:spcPct val="115000"/>
                        </a:lnSpc>
                        <a:spcAft>
                          <a:spcPts val="0"/>
                        </a:spcAft>
                      </a:pPr>
                      <a:r>
                        <a:rPr lang="en-US" sz="1800" b="1" baseline="0" dirty="0" smtClean="0">
                          <a:latin typeface="+mn-lt"/>
                          <a:ea typeface="Calibri"/>
                          <a:cs typeface="Times New Roman"/>
                        </a:rPr>
                        <a:t>AVERAGE</a:t>
                      </a:r>
                      <a:endParaRPr lang="ru-RU" sz="1800" b="1" dirty="0">
                        <a:latin typeface="+mn-lt"/>
                        <a:ea typeface="Calibri"/>
                        <a:cs typeface="Times New Roman"/>
                      </a:endParaRPr>
                    </a:p>
                  </a:txBody>
                  <a:tcPr marL="68580" marR="68580" marT="0" marB="0"/>
                </a:tc>
                <a:tc>
                  <a:txBody>
                    <a:bodyPr/>
                    <a:lstStyle/>
                    <a:p>
                      <a:pPr algn="l">
                        <a:lnSpc>
                          <a:spcPct val="115000"/>
                        </a:lnSpc>
                        <a:spcAft>
                          <a:spcPts val="0"/>
                        </a:spcAft>
                      </a:pP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b="1" dirty="0" smtClean="0">
                          <a:latin typeface="+mn-lt"/>
                          <a:ea typeface="Calibri"/>
                          <a:cs typeface="Times New Roman"/>
                        </a:rPr>
                        <a:t>32</a:t>
                      </a:r>
                      <a:endParaRPr lang="ru-RU" sz="1800" dirty="0">
                        <a:latin typeface="+mn-lt"/>
                        <a:ea typeface="Calibri"/>
                        <a:cs typeface="Times New Roman"/>
                      </a:endParaRPr>
                    </a:p>
                  </a:txBody>
                  <a:tcPr marL="68580" marR="68580" marT="0" marB="0"/>
                </a:tc>
              </a:tr>
            </a:tbl>
          </a:graphicData>
        </a:graphic>
      </p:graphicFrame>
      <p:sp>
        <p:nvSpPr>
          <p:cNvPr id="5" name="TextBox 4"/>
          <p:cNvSpPr txBox="1"/>
          <p:nvPr/>
        </p:nvSpPr>
        <p:spPr>
          <a:xfrm>
            <a:off x="0" y="764704"/>
            <a:ext cx="9144000" cy="646331"/>
          </a:xfrm>
          <a:prstGeom prst="rect">
            <a:avLst/>
          </a:prstGeom>
          <a:noFill/>
        </p:spPr>
        <p:txBody>
          <a:bodyPr wrap="square" rtlCol="0">
            <a:spAutoFit/>
          </a:bodyPr>
          <a:lstStyle/>
          <a:p>
            <a:pPr algn="ctr"/>
            <a:r>
              <a:rPr lang="ru-RU" dirty="0" smtClean="0"/>
              <a:t>5</a:t>
            </a:r>
            <a:r>
              <a:rPr lang="en-US" dirty="0" smtClean="0"/>
              <a:t> </a:t>
            </a:r>
            <a:r>
              <a:rPr lang="en-US" dirty="0" smtClean="0"/>
              <a:t>estimates using </a:t>
            </a:r>
            <a:r>
              <a:rPr lang="en-US" dirty="0" smtClean="0"/>
              <a:t>3 </a:t>
            </a:r>
            <a:r>
              <a:rPr lang="en-US" dirty="0" smtClean="0"/>
              <a:t>methods</a:t>
            </a:r>
          </a:p>
          <a:p>
            <a:pPr algn="ctr"/>
            <a:r>
              <a:rPr lang="en-US" dirty="0" smtClean="0"/>
              <a:t>Data </a:t>
            </a:r>
            <a:r>
              <a:rPr lang="en-US" dirty="0" smtClean="0"/>
              <a:t>rounded to </a:t>
            </a:r>
            <a:r>
              <a:rPr lang="en-US" dirty="0" smtClean="0"/>
              <a:t>whole </a:t>
            </a:r>
            <a:r>
              <a:rPr lang="en-US" dirty="0" smtClean="0"/>
              <a:t>numbers</a:t>
            </a:r>
            <a:endParaRPr lang="ru-RU" dirty="0"/>
          </a:p>
        </p:txBody>
      </p:sp>
      <p:pic>
        <p:nvPicPr>
          <p:cNvPr id="6" name="Рисунок 5" descr="DSC_0120.JPG"/>
          <p:cNvPicPr>
            <a:picLocks noChangeAspect="1"/>
          </p:cNvPicPr>
          <p:nvPr/>
        </p:nvPicPr>
        <p:blipFill>
          <a:blip r:embed="rId2" cstate="print"/>
          <a:stretch>
            <a:fillRect/>
          </a:stretch>
        </p:blipFill>
        <p:spPr>
          <a:xfrm>
            <a:off x="5364088" y="4437112"/>
            <a:ext cx="3342144" cy="222809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nvGraphicFramePr>
        <p:xfrm>
          <a:off x="395536" y="1052736"/>
          <a:ext cx="8136904" cy="521612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67544" y="260648"/>
            <a:ext cx="8496944" cy="523220"/>
          </a:xfrm>
          <a:prstGeom prst="rect">
            <a:avLst/>
          </a:prstGeom>
          <a:noFill/>
        </p:spPr>
        <p:txBody>
          <a:bodyPr wrap="square" rtlCol="0">
            <a:spAutoFit/>
          </a:bodyPr>
          <a:lstStyle/>
          <a:p>
            <a:pPr algn="ctr"/>
            <a:r>
              <a:rPr lang="en-US" sz="2800" b="1" dirty="0" smtClean="0"/>
              <a:t>Estimated </a:t>
            </a:r>
            <a:r>
              <a:rPr lang="en-US" sz="2800" b="1" dirty="0" smtClean="0"/>
              <a:t>levels of annual removal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0" y="836712"/>
            <a:ext cx="9144000" cy="4708981"/>
          </a:xfrm>
          <a:prstGeom prst="rect">
            <a:avLst/>
          </a:prstGeom>
          <a:noFill/>
          <a:ln w="9525">
            <a:noFill/>
            <a:miter lim="800000"/>
            <a:headEnd/>
            <a:tailEnd/>
          </a:ln>
        </p:spPr>
        <p:txBody>
          <a:bodyPr wrap="square">
            <a:spAutoFit/>
          </a:bodyPr>
          <a:lstStyle/>
          <a:p>
            <a:pPr>
              <a:buFont typeface="Wingdings" pitchFamily="2" charset="2"/>
              <a:buChar char="ü"/>
            </a:pPr>
            <a:r>
              <a:rPr lang="en-US" dirty="0">
                <a:solidFill>
                  <a:schemeClr val="accent2"/>
                </a:solidFill>
              </a:rPr>
              <a:t> </a:t>
            </a:r>
            <a:r>
              <a:rPr lang="en-US" sz="2000" dirty="0" smtClean="0">
                <a:solidFill>
                  <a:schemeClr val="accent2"/>
                </a:solidFill>
              </a:rPr>
              <a:t>According </a:t>
            </a:r>
            <a:r>
              <a:rPr lang="en-US" sz="2000" dirty="0" smtClean="0">
                <a:solidFill>
                  <a:schemeClr val="accent2"/>
                </a:solidFill>
              </a:rPr>
              <a:t>this study, after the 1957 prohibition, local hunting of polar bears in </a:t>
            </a:r>
            <a:r>
              <a:rPr lang="en-US" sz="2000" dirty="0" err="1" smtClean="0">
                <a:solidFill>
                  <a:schemeClr val="accent2"/>
                </a:solidFill>
              </a:rPr>
              <a:t>Chukotka</a:t>
            </a:r>
            <a:r>
              <a:rPr lang="en-US" sz="2000" dirty="0" smtClean="0">
                <a:solidFill>
                  <a:schemeClr val="accent2"/>
                </a:solidFill>
              </a:rPr>
              <a:t> did not stop and was not reduced by much</a:t>
            </a:r>
            <a:endParaRPr lang="ru-RU" sz="2000" dirty="0">
              <a:solidFill>
                <a:schemeClr val="accent2"/>
              </a:solidFill>
            </a:endParaRPr>
          </a:p>
          <a:p>
            <a:endParaRPr lang="ru-RU" sz="2000" dirty="0">
              <a:solidFill>
                <a:schemeClr val="accent2"/>
              </a:solidFill>
            </a:endParaRPr>
          </a:p>
          <a:p>
            <a:pPr>
              <a:buFont typeface="Wingdings" pitchFamily="2" charset="2"/>
              <a:buChar char="ü"/>
            </a:pPr>
            <a:r>
              <a:rPr lang="en-US" sz="2000" dirty="0">
                <a:solidFill>
                  <a:schemeClr val="accent2"/>
                </a:solidFill>
              </a:rPr>
              <a:t> </a:t>
            </a:r>
            <a:r>
              <a:rPr lang="en-US" sz="2000" dirty="0" smtClean="0">
                <a:solidFill>
                  <a:schemeClr val="accent2"/>
                </a:solidFill>
              </a:rPr>
              <a:t>The </a:t>
            </a:r>
            <a:r>
              <a:rPr lang="en-US" sz="2000" dirty="0" smtClean="0">
                <a:solidFill>
                  <a:schemeClr val="accent2"/>
                </a:solidFill>
              </a:rPr>
              <a:t>sharp increase of polar bear takes was foremost a result of economic stress felt by </a:t>
            </a:r>
            <a:r>
              <a:rPr lang="en-US" sz="2000" dirty="0" err="1" smtClean="0">
                <a:solidFill>
                  <a:schemeClr val="accent2"/>
                </a:solidFill>
              </a:rPr>
              <a:t>Chukotka</a:t>
            </a:r>
            <a:r>
              <a:rPr lang="en-US" sz="2000" dirty="0" smtClean="0">
                <a:solidFill>
                  <a:schemeClr val="accent2"/>
                </a:solidFill>
              </a:rPr>
              <a:t> Natives</a:t>
            </a:r>
            <a:endParaRPr lang="ru-RU" sz="2000" dirty="0" smtClean="0">
              <a:solidFill>
                <a:schemeClr val="accent2"/>
              </a:solidFill>
            </a:endParaRPr>
          </a:p>
          <a:p>
            <a:endParaRPr lang="en-US" sz="2000" dirty="0">
              <a:solidFill>
                <a:schemeClr val="accent2"/>
              </a:solidFill>
            </a:endParaRPr>
          </a:p>
          <a:p>
            <a:pPr>
              <a:buFont typeface="Wingdings" pitchFamily="2" charset="2"/>
              <a:buChar char="ü"/>
            </a:pPr>
            <a:r>
              <a:rPr lang="en-US" sz="2000" dirty="0" smtClean="0">
                <a:solidFill>
                  <a:schemeClr val="accent2"/>
                </a:solidFill>
              </a:rPr>
              <a:t> </a:t>
            </a:r>
            <a:r>
              <a:rPr lang="en-US" sz="2000" dirty="0" smtClean="0">
                <a:solidFill>
                  <a:schemeClr val="accent2"/>
                </a:solidFill>
              </a:rPr>
              <a:t>During </a:t>
            </a:r>
            <a:r>
              <a:rPr lang="en-US" sz="2000" dirty="0" smtClean="0">
                <a:solidFill>
                  <a:schemeClr val="accent2"/>
                </a:solidFill>
              </a:rPr>
              <a:t>the 2000s, polar bear removal levels decreased, and is currently no more than 15-20</a:t>
            </a:r>
            <a:r>
              <a:rPr lang="ru-RU" sz="2000" dirty="0" smtClean="0">
                <a:solidFill>
                  <a:schemeClr val="accent2"/>
                </a:solidFill>
              </a:rPr>
              <a:t> </a:t>
            </a:r>
            <a:r>
              <a:rPr lang="en-US" sz="2000" dirty="0" smtClean="0">
                <a:solidFill>
                  <a:schemeClr val="accent2"/>
                </a:solidFill>
              </a:rPr>
              <a:t>% of  the1994-2003 estimates</a:t>
            </a:r>
            <a:endParaRPr lang="ru-RU" sz="2000" dirty="0" smtClean="0">
              <a:solidFill>
                <a:schemeClr val="accent2"/>
              </a:solidFill>
            </a:endParaRPr>
          </a:p>
          <a:p>
            <a:endParaRPr lang="ru-RU" sz="2000" dirty="0" smtClean="0">
              <a:solidFill>
                <a:schemeClr val="accent2"/>
              </a:solidFill>
            </a:endParaRPr>
          </a:p>
          <a:p>
            <a:pPr marL="0" lvl="4">
              <a:buFont typeface="Wingdings" pitchFamily="2" charset="2"/>
              <a:buChar char="ü"/>
            </a:pPr>
            <a:r>
              <a:rPr lang="ru-RU" sz="2000" dirty="0" smtClean="0">
                <a:solidFill>
                  <a:schemeClr val="accent2"/>
                </a:solidFill>
              </a:rPr>
              <a:t> </a:t>
            </a:r>
            <a:r>
              <a:rPr lang="en-US" sz="2000" dirty="0" smtClean="0">
                <a:solidFill>
                  <a:schemeClr val="accent2"/>
                </a:solidFill>
              </a:rPr>
              <a:t>The </a:t>
            </a:r>
            <a:r>
              <a:rPr lang="en-US" sz="2000" dirty="0" smtClean="0">
                <a:solidFill>
                  <a:schemeClr val="accent2"/>
                </a:solidFill>
              </a:rPr>
              <a:t>principle cause of the decrease in removals is the socio-economic improvements felt by </a:t>
            </a:r>
            <a:r>
              <a:rPr lang="en-US" sz="2000" dirty="0" err="1" smtClean="0">
                <a:solidFill>
                  <a:schemeClr val="accent2"/>
                </a:solidFill>
              </a:rPr>
              <a:t>Chukotka</a:t>
            </a:r>
            <a:r>
              <a:rPr lang="en-US" sz="2000" dirty="0" smtClean="0">
                <a:solidFill>
                  <a:schemeClr val="accent2"/>
                </a:solidFill>
              </a:rPr>
              <a:t> Natives, the sufficient quantity of food delivered from the mainland, and self-regulation of hunting activity in communities</a:t>
            </a:r>
            <a:endParaRPr lang="ru-RU" sz="2000" dirty="0" smtClean="0">
              <a:solidFill>
                <a:schemeClr val="accent2"/>
              </a:solidFill>
            </a:endParaRPr>
          </a:p>
          <a:p>
            <a:pPr marL="0" lvl="4"/>
            <a:endParaRPr lang="ru-RU" sz="2000" dirty="0" smtClean="0">
              <a:solidFill>
                <a:schemeClr val="accent2"/>
              </a:solidFill>
            </a:endParaRPr>
          </a:p>
          <a:p>
            <a:pPr marL="0" lvl="4">
              <a:buFont typeface="Wingdings" pitchFamily="2" charset="2"/>
              <a:buChar char="ü"/>
            </a:pPr>
            <a:r>
              <a:rPr lang="ru-RU" sz="2000" dirty="0" smtClean="0">
                <a:solidFill>
                  <a:schemeClr val="accent2"/>
                </a:solidFill>
              </a:rPr>
              <a:t> </a:t>
            </a:r>
            <a:r>
              <a:rPr lang="en-US" sz="2000" dirty="0" smtClean="0">
                <a:solidFill>
                  <a:schemeClr val="accent2"/>
                </a:solidFill>
              </a:rPr>
              <a:t>The </a:t>
            </a:r>
            <a:r>
              <a:rPr lang="en-US" sz="2000" dirty="0" smtClean="0">
                <a:solidFill>
                  <a:schemeClr val="accent2"/>
                </a:solidFill>
              </a:rPr>
              <a:t>reliability of the estimates is low. Nevertheless, these estimates can be useful for implementing adequate management measures for the subpopulation</a:t>
            </a:r>
            <a:endParaRPr lang="ru-RU" sz="2000" dirty="0">
              <a:solidFill>
                <a:schemeClr val="accent2"/>
              </a:solidFill>
            </a:endParaRPr>
          </a:p>
        </p:txBody>
      </p:sp>
      <p:sp>
        <p:nvSpPr>
          <p:cNvPr id="5" name="Text Box 6"/>
          <p:cNvSpPr txBox="1">
            <a:spLocks noChangeArrowheads="1"/>
          </p:cNvSpPr>
          <p:nvPr/>
        </p:nvSpPr>
        <p:spPr bwMode="auto">
          <a:xfrm>
            <a:off x="0" y="0"/>
            <a:ext cx="9144000" cy="461665"/>
          </a:xfrm>
          <a:prstGeom prst="rect">
            <a:avLst/>
          </a:prstGeom>
          <a:noFill/>
          <a:ln w="9525">
            <a:noFill/>
            <a:miter lim="800000"/>
            <a:headEnd/>
            <a:tailEnd/>
          </a:ln>
          <a:effectLst/>
        </p:spPr>
        <p:txBody>
          <a:bodyPr>
            <a:spAutoFit/>
          </a:bodyPr>
          <a:lstStyle/>
          <a:p>
            <a:pPr algn="ctr">
              <a:spcBef>
                <a:spcPct val="50000"/>
              </a:spcBef>
              <a:defRPr/>
            </a:pPr>
            <a:r>
              <a:rPr lang="en-US" sz="2400" b="1" dirty="0" smtClean="0">
                <a:solidFill>
                  <a:schemeClr val="accent2"/>
                </a:solidFill>
                <a:effectLst>
                  <a:outerShdw blurRad="38100" dist="38100" dir="2700000" algn="tl">
                    <a:srgbClr val="C0C0C0"/>
                  </a:outerShdw>
                </a:effectLst>
              </a:rPr>
              <a:t>CONCLUSIONS</a:t>
            </a:r>
            <a:endParaRPr lang="ru-RU" sz="2400" dirty="0">
              <a:solidFill>
                <a:schemeClr val="accent2"/>
              </a:solidFill>
              <a:effectLst>
                <a:outerShdw blurRad="38100" dist="38100" dir="2700000" algn="tl">
                  <a:srgbClr val="C0C0C0"/>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9552" y="908720"/>
            <a:ext cx="8029575" cy="5695950"/>
          </a:xfrm>
          <a:prstGeom prst="rect">
            <a:avLst/>
          </a:prstGeom>
          <a:noFill/>
          <a:ln w="9525">
            <a:noFill/>
            <a:miter lim="800000"/>
            <a:headEnd/>
            <a:tailEnd/>
          </a:ln>
        </p:spPr>
      </p:pic>
      <p:sp>
        <p:nvSpPr>
          <p:cNvPr id="3" name="Text Box 6"/>
          <p:cNvSpPr txBox="1">
            <a:spLocks noChangeArrowheads="1"/>
          </p:cNvSpPr>
          <p:nvPr/>
        </p:nvSpPr>
        <p:spPr bwMode="auto">
          <a:xfrm>
            <a:off x="0" y="0"/>
            <a:ext cx="9144000" cy="830997"/>
          </a:xfrm>
          <a:prstGeom prst="rect">
            <a:avLst/>
          </a:prstGeom>
          <a:noFill/>
          <a:ln w="9525">
            <a:noFill/>
            <a:miter lim="800000"/>
            <a:headEnd/>
            <a:tailEnd/>
          </a:ln>
          <a:effectLst/>
        </p:spPr>
        <p:txBody>
          <a:bodyPr wrap="square">
            <a:spAutoFit/>
          </a:bodyPr>
          <a:lstStyle/>
          <a:p>
            <a:pPr algn="ctr">
              <a:spcBef>
                <a:spcPts val="0"/>
              </a:spcBef>
              <a:defRPr/>
            </a:pPr>
            <a:r>
              <a:rPr lang="en-US" sz="2400" b="1" dirty="0" smtClean="0">
                <a:solidFill>
                  <a:schemeClr val="accent2"/>
                </a:solidFill>
              </a:rPr>
              <a:t>Hunting and Use of </a:t>
            </a:r>
            <a:r>
              <a:rPr lang="en-US" sz="2400" b="1" dirty="0" smtClean="0">
                <a:solidFill>
                  <a:schemeClr val="accent2"/>
                </a:solidFill>
              </a:rPr>
              <a:t>Polar Bear </a:t>
            </a:r>
            <a:r>
              <a:rPr lang="en-US" sz="2400" b="1" dirty="0" smtClean="0">
                <a:solidFill>
                  <a:schemeClr val="accent2"/>
                </a:solidFill>
              </a:rPr>
              <a:t>in </a:t>
            </a:r>
            <a:r>
              <a:rPr lang="en-US" sz="2400" b="1" dirty="0" err="1" smtClean="0">
                <a:solidFill>
                  <a:schemeClr val="accent2"/>
                </a:solidFill>
              </a:rPr>
              <a:t>Chukotka</a:t>
            </a:r>
            <a:r>
              <a:rPr lang="en-US" sz="2400" b="1" dirty="0" smtClean="0">
                <a:solidFill>
                  <a:schemeClr val="accent2"/>
                </a:solidFill>
              </a:rPr>
              <a:t>:</a:t>
            </a:r>
          </a:p>
          <a:p>
            <a:pPr algn="ctr">
              <a:spcBef>
                <a:spcPts val="0"/>
              </a:spcBef>
              <a:defRPr/>
            </a:pPr>
            <a:r>
              <a:rPr lang="en-US" sz="2400" dirty="0" smtClean="0">
                <a:solidFill>
                  <a:schemeClr val="accent2"/>
                </a:solidFill>
              </a:rPr>
              <a:t>Results of 1999-2012 Study</a:t>
            </a:r>
            <a:endParaRPr lang="ru-RU" sz="2400" dirty="0">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332656"/>
            <a:ext cx="9144000" cy="3000821"/>
          </a:xfrm>
          <a:prstGeom prst="rect">
            <a:avLst/>
          </a:prstGeom>
          <a:noFill/>
          <a:ln w="9525">
            <a:noFill/>
            <a:miter lim="800000"/>
            <a:headEnd/>
            <a:tailEnd/>
          </a:ln>
          <a:effectLst/>
        </p:spPr>
        <p:txBody>
          <a:bodyPr wrap="square">
            <a:spAutoFit/>
          </a:bodyPr>
          <a:lstStyle/>
          <a:p>
            <a:pPr>
              <a:spcBef>
                <a:spcPts val="0"/>
              </a:spcBef>
              <a:buFont typeface="Wingdings" pitchFamily="2" charset="2"/>
              <a:buChar char="q"/>
              <a:defRPr/>
            </a:pPr>
            <a:r>
              <a:rPr lang="en-US" sz="2700" b="1" dirty="0" smtClean="0">
                <a:solidFill>
                  <a:schemeClr val="accent2"/>
                </a:solidFill>
              </a:rPr>
              <a:t>  Polar </a:t>
            </a:r>
            <a:r>
              <a:rPr lang="en-US" sz="2700" b="1" dirty="0" smtClean="0">
                <a:solidFill>
                  <a:schemeClr val="accent2"/>
                </a:solidFill>
              </a:rPr>
              <a:t>Bear </a:t>
            </a:r>
            <a:r>
              <a:rPr lang="en-US" sz="2700" b="1" dirty="0" smtClean="0">
                <a:solidFill>
                  <a:schemeClr val="accent2"/>
                </a:solidFill>
              </a:rPr>
              <a:t>in Villages</a:t>
            </a:r>
          </a:p>
          <a:p>
            <a:pPr>
              <a:spcBef>
                <a:spcPts val="0"/>
              </a:spcBef>
              <a:buFont typeface="Wingdings" pitchFamily="2" charset="2"/>
              <a:buChar char="q"/>
              <a:defRPr/>
            </a:pPr>
            <a:endParaRPr lang="en-US" sz="2700" b="1" dirty="0" smtClean="0">
              <a:solidFill>
                <a:schemeClr val="accent2"/>
              </a:solidFill>
            </a:endParaRPr>
          </a:p>
          <a:p>
            <a:pPr>
              <a:spcBef>
                <a:spcPts val="0"/>
              </a:spcBef>
              <a:buFont typeface="Wingdings" pitchFamily="2" charset="2"/>
              <a:buChar char="q"/>
              <a:defRPr/>
            </a:pPr>
            <a:r>
              <a:rPr lang="en-US" sz="2700" b="1" dirty="0" smtClean="0">
                <a:solidFill>
                  <a:schemeClr val="accent2"/>
                </a:solidFill>
              </a:rPr>
              <a:t>  Objectives </a:t>
            </a:r>
            <a:r>
              <a:rPr lang="en-US" sz="2700" b="1" dirty="0" smtClean="0">
                <a:solidFill>
                  <a:schemeClr val="accent2"/>
                </a:solidFill>
              </a:rPr>
              <a:t>and </a:t>
            </a:r>
            <a:r>
              <a:rPr lang="en-US" sz="2700" b="1" dirty="0" smtClean="0">
                <a:solidFill>
                  <a:schemeClr val="accent2"/>
                </a:solidFill>
              </a:rPr>
              <a:t>Peculiarities of Polar Bear Hunting</a:t>
            </a:r>
          </a:p>
          <a:p>
            <a:pPr>
              <a:spcBef>
                <a:spcPts val="0"/>
              </a:spcBef>
              <a:buFont typeface="Wingdings" pitchFamily="2" charset="2"/>
              <a:buChar char="q"/>
              <a:defRPr/>
            </a:pPr>
            <a:endParaRPr lang="en-US" sz="2700" b="1" dirty="0" smtClean="0">
              <a:solidFill>
                <a:schemeClr val="accent2"/>
              </a:solidFill>
            </a:endParaRPr>
          </a:p>
          <a:p>
            <a:pPr>
              <a:spcBef>
                <a:spcPts val="0"/>
              </a:spcBef>
              <a:buFont typeface="Wingdings" pitchFamily="2" charset="2"/>
              <a:buChar char="q"/>
              <a:defRPr/>
            </a:pPr>
            <a:r>
              <a:rPr lang="en-US" sz="2700" b="1" dirty="0" smtClean="0">
                <a:solidFill>
                  <a:schemeClr val="accent2"/>
                </a:solidFill>
              </a:rPr>
              <a:t>  Use </a:t>
            </a:r>
            <a:r>
              <a:rPr lang="en-US" sz="2700" b="1" dirty="0" smtClean="0">
                <a:solidFill>
                  <a:schemeClr val="accent2"/>
                </a:solidFill>
              </a:rPr>
              <a:t>of Polar Bear </a:t>
            </a:r>
            <a:r>
              <a:rPr lang="en-US" sz="2700" b="1" dirty="0" smtClean="0">
                <a:solidFill>
                  <a:schemeClr val="accent2"/>
                </a:solidFill>
              </a:rPr>
              <a:t>Hunting Products</a:t>
            </a:r>
          </a:p>
          <a:p>
            <a:pPr>
              <a:spcBef>
                <a:spcPts val="0"/>
              </a:spcBef>
              <a:buFont typeface="Wingdings" pitchFamily="2" charset="2"/>
              <a:buChar char="q"/>
              <a:defRPr/>
            </a:pPr>
            <a:endParaRPr lang="en-US" sz="2700" b="1" dirty="0" smtClean="0">
              <a:solidFill>
                <a:schemeClr val="accent2"/>
              </a:solidFill>
            </a:endParaRPr>
          </a:p>
          <a:p>
            <a:pPr>
              <a:spcBef>
                <a:spcPts val="0"/>
              </a:spcBef>
              <a:buFont typeface="Wingdings" pitchFamily="2" charset="2"/>
              <a:buChar char="q"/>
              <a:defRPr/>
            </a:pPr>
            <a:r>
              <a:rPr lang="en-US" sz="2700" b="1" dirty="0" smtClean="0">
                <a:solidFill>
                  <a:schemeClr val="accent2"/>
                </a:solidFill>
              </a:rPr>
              <a:t>  Size of </a:t>
            </a:r>
            <a:r>
              <a:rPr lang="en-US" sz="2700" b="1" dirty="0" smtClean="0">
                <a:solidFill>
                  <a:schemeClr val="accent2"/>
                </a:solidFill>
              </a:rPr>
              <a:t>Polar Bear </a:t>
            </a:r>
            <a:r>
              <a:rPr lang="en-US" sz="2700" b="1" dirty="0" smtClean="0">
                <a:solidFill>
                  <a:schemeClr val="accent2"/>
                </a:solidFill>
              </a:rPr>
              <a:t>Harvest</a:t>
            </a:r>
            <a:endParaRPr lang="ru-RU" sz="2700" dirty="0">
              <a:solidFill>
                <a:schemeClr val="accent2"/>
              </a:solidFill>
            </a:endParaRPr>
          </a:p>
        </p:txBody>
      </p:sp>
      <p:pic>
        <p:nvPicPr>
          <p:cNvPr id="3" name="Рисунок 2" descr="chukcha-Apo.jpg"/>
          <p:cNvPicPr>
            <a:picLocks noChangeAspect="1"/>
          </p:cNvPicPr>
          <p:nvPr/>
        </p:nvPicPr>
        <p:blipFill>
          <a:blip r:embed="rId2" cstate="print"/>
          <a:stretch>
            <a:fillRect/>
          </a:stretch>
        </p:blipFill>
        <p:spPr>
          <a:xfrm>
            <a:off x="4932040" y="3573016"/>
            <a:ext cx="3975652" cy="2981739"/>
          </a:xfrm>
          <a:prstGeom prst="rect">
            <a:avLst/>
          </a:prstGeom>
        </p:spPr>
      </p:pic>
      <p:pic>
        <p:nvPicPr>
          <p:cNvPr id="4" name="Рисунок 3" descr="40X60-12.jpg"/>
          <p:cNvPicPr>
            <a:picLocks noChangeAspect="1"/>
          </p:cNvPicPr>
          <p:nvPr/>
        </p:nvPicPr>
        <p:blipFill>
          <a:blip r:embed="rId3" cstate="print"/>
          <a:stretch>
            <a:fillRect/>
          </a:stretch>
        </p:blipFill>
        <p:spPr>
          <a:xfrm>
            <a:off x="179511" y="3573016"/>
            <a:ext cx="4464497" cy="29733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4098" name="Рисунок 13" descr="picture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9750" y="404813"/>
            <a:ext cx="8027988" cy="6453187"/>
          </a:xfrm>
          <a:prstGeom prst="rect">
            <a:avLst/>
          </a:prstGeom>
          <a:noFill/>
          <a:ln w="9525">
            <a:noFill/>
            <a:miter lim="800000"/>
            <a:headEnd/>
            <a:tailEnd/>
          </a:ln>
        </p:spPr>
      </p:pic>
      <p:sp>
        <p:nvSpPr>
          <p:cNvPr id="4100" name="Прямоугольник 14"/>
          <p:cNvSpPr>
            <a:spLocks noChangeArrowheads="1"/>
          </p:cNvSpPr>
          <p:nvPr/>
        </p:nvSpPr>
        <p:spPr bwMode="auto">
          <a:xfrm>
            <a:off x="0" y="0"/>
            <a:ext cx="91440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chemeClr val="bg1"/>
                </a:solidFill>
              </a:rPr>
              <a:t>Distribution of Respondents by Village</a:t>
            </a:r>
            <a:endParaRPr lang="ru-RU" sz="2400" b="1" dirty="0">
              <a:solidFill>
                <a:schemeClr val="bg1"/>
              </a:solidFill>
            </a:endParaRPr>
          </a:p>
        </p:txBody>
      </p:sp>
      <p:sp>
        <p:nvSpPr>
          <p:cNvPr id="4101" name="TextBox 15"/>
          <p:cNvSpPr txBox="1">
            <a:spLocks noChangeArrowheads="1"/>
          </p:cNvSpPr>
          <p:nvPr/>
        </p:nvSpPr>
        <p:spPr bwMode="auto">
          <a:xfrm>
            <a:off x="5003800" y="1557338"/>
            <a:ext cx="1944688" cy="276225"/>
          </a:xfrm>
          <a:prstGeom prst="rect">
            <a:avLst/>
          </a:prstGeom>
          <a:noFill/>
          <a:ln w="9525">
            <a:noFill/>
            <a:miter lim="800000"/>
            <a:headEnd/>
            <a:tailEnd/>
          </a:ln>
        </p:spPr>
        <p:txBody>
          <a:bodyPr>
            <a:spAutoFit/>
          </a:bodyPr>
          <a:lstStyle/>
          <a:p>
            <a:r>
              <a:rPr lang="en-US" sz="1200" dirty="0"/>
              <a:t>22 communities, n = 118 </a:t>
            </a:r>
            <a:endParaRPr lang="ru-RU" sz="1200" dirty="0"/>
          </a:p>
        </p:txBody>
      </p:sp>
      <p:sp>
        <p:nvSpPr>
          <p:cNvPr id="4102" name="TextBox 17"/>
          <p:cNvSpPr txBox="1">
            <a:spLocks noChangeArrowheads="1"/>
          </p:cNvSpPr>
          <p:nvPr/>
        </p:nvSpPr>
        <p:spPr bwMode="auto">
          <a:xfrm>
            <a:off x="5148263" y="1989138"/>
            <a:ext cx="1727200" cy="276225"/>
          </a:xfrm>
          <a:prstGeom prst="rect">
            <a:avLst/>
          </a:prstGeom>
          <a:noFill/>
          <a:ln w="9525">
            <a:noFill/>
            <a:miter lim="800000"/>
            <a:headEnd/>
            <a:tailEnd/>
          </a:ln>
        </p:spPr>
        <p:txBody>
          <a:bodyPr>
            <a:spAutoFit/>
          </a:bodyPr>
          <a:lstStyle/>
          <a:p>
            <a:r>
              <a:rPr lang="en-US" sz="1200" dirty="0"/>
              <a:t>8 communities, n = 84 </a:t>
            </a:r>
            <a:endParaRPr lang="ru-RU" sz="1200" dirty="0"/>
          </a:p>
        </p:txBody>
      </p:sp>
      <p:sp>
        <p:nvSpPr>
          <p:cNvPr id="4103" name="TextBox 18"/>
          <p:cNvSpPr txBox="1">
            <a:spLocks noChangeArrowheads="1"/>
          </p:cNvSpPr>
          <p:nvPr/>
        </p:nvSpPr>
        <p:spPr bwMode="auto">
          <a:xfrm>
            <a:off x="5003800" y="2276475"/>
            <a:ext cx="1944688" cy="277813"/>
          </a:xfrm>
          <a:prstGeom prst="rect">
            <a:avLst/>
          </a:prstGeom>
          <a:noFill/>
          <a:ln w="9525">
            <a:noFill/>
            <a:miter lim="800000"/>
            <a:headEnd/>
            <a:tailEnd/>
          </a:ln>
        </p:spPr>
        <p:txBody>
          <a:bodyPr>
            <a:spAutoFit/>
          </a:bodyPr>
          <a:lstStyle/>
          <a:p>
            <a:r>
              <a:rPr lang="en-US" sz="1200" dirty="0"/>
              <a:t>24 communities, n = 227 </a:t>
            </a:r>
            <a:endParaRPr lang="ru-RU"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5122" name="Рисунок 52" descr="picture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313" y="404813"/>
            <a:ext cx="8315325" cy="6453187"/>
          </a:xfrm>
          <a:prstGeom prst="rect">
            <a:avLst/>
          </a:prstGeom>
          <a:noFill/>
          <a:ln w="9525">
            <a:noFill/>
            <a:miter lim="800000"/>
            <a:headEnd/>
            <a:tailEnd/>
          </a:ln>
        </p:spPr>
      </p:pic>
      <p:sp>
        <p:nvSpPr>
          <p:cNvPr id="5124" name="Прямоугольник 54"/>
          <p:cNvSpPr>
            <a:spLocks noChangeArrowheads="1"/>
          </p:cNvSpPr>
          <p:nvPr/>
        </p:nvSpPr>
        <p:spPr bwMode="auto">
          <a:xfrm>
            <a:off x="6012160" y="1340768"/>
            <a:ext cx="2736304" cy="1754326"/>
          </a:xfrm>
          <a:prstGeom prst="rect">
            <a:avLst/>
          </a:prstGeom>
          <a:noFill/>
          <a:ln w="9525">
            <a:noFill/>
            <a:miter lim="800000"/>
            <a:headEnd/>
            <a:tailEnd/>
          </a:ln>
        </p:spPr>
        <p:txBody>
          <a:bodyPr wrap="square">
            <a:spAutoFit/>
          </a:bodyPr>
          <a:lstStyle/>
          <a:p>
            <a:r>
              <a:rPr lang="ru-RU" dirty="0">
                <a:solidFill>
                  <a:schemeClr val="bg1"/>
                </a:solidFill>
              </a:rPr>
              <a:t>I - «</a:t>
            </a:r>
            <a:r>
              <a:rPr lang="en-US" dirty="0">
                <a:solidFill>
                  <a:schemeClr val="bg1"/>
                </a:solidFill>
              </a:rPr>
              <a:t>East</a:t>
            </a:r>
            <a:r>
              <a:rPr lang="ru-RU" dirty="0">
                <a:solidFill>
                  <a:schemeClr val="bg1"/>
                </a:solidFill>
              </a:rPr>
              <a:t>-</a:t>
            </a:r>
            <a:r>
              <a:rPr lang="en-US" dirty="0">
                <a:solidFill>
                  <a:schemeClr val="bg1"/>
                </a:solidFill>
              </a:rPr>
              <a:t>Siberian</a:t>
            </a:r>
            <a:r>
              <a:rPr lang="ru-RU" dirty="0">
                <a:solidFill>
                  <a:schemeClr val="bg1"/>
                </a:solidFill>
              </a:rPr>
              <a:t>»</a:t>
            </a:r>
            <a:endParaRPr lang="en-US" dirty="0">
              <a:solidFill>
                <a:schemeClr val="bg1"/>
              </a:solidFill>
            </a:endParaRPr>
          </a:p>
          <a:p>
            <a:r>
              <a:rPr lang="ru-RU" dirty="0">
                <a:solidFill>
                  <a:schemeClr val="bg1"/>
                </a:solidFill>
              </a:rPr>
              <a:t>II - «</a:t>
            </a:r>
            <a:r>
              <a:rPr lang="en-US" dirty="0">
                <a:solidFill>
                  <a:schemeClr val="bg1"/>
                </a:solidFill>
              </a:rPr>
              <a:t>Long Strait</a:t>
            </a:r>
            <a:r>
              <a:rPr lang="ru-RU" dirty="0">
                <a:solidFill>
                  <a:schemeClr val="bg1"/>
                </a:solidFill>
              </a:rPr>
              <a:t>»</a:t>
            </a:r>
            <a:endParaRPr lang="en-US" dirty="0">
              <a:solidFill>
                <a:schemeClr val="bg1"/>
              </a:solidFill>
            </a:endParaRPr>
          </a:p>
          <a:p>
            <a:r>
              <a:rPr lang="ru-RU" dirty="0">
                <a:solidFill>
                  <a:schemeClr val="bg1"/>
                </a:solidFill>
              </a:rPr>
              <a:t>II - «</a:t>
            </a:r>
            <a:r>
              <a:rPr lang="en-US" dirty="0" smtClean="0">
                <a:solidFill>
                  <a:schemeClr val="bg1"/>
                </a:solidFill>
              </a:rPr>
              <a:t>Chukchi Sea</a:t>
            </a:r>
            <a:r>
              <a:rPr lang="ru-RU" dirty="0" smtClean="0">
                <a:solidFill>
                  <a:schemeClr val="bg1"/>
                </a:solidFill>
              </a:rPr>
              <a:t>»</a:t>
            </a:r>
            <a:endParaRPr lang="en-US" dirty="0">
              <a:solidFill>
                <a:schemeClr val="bg1"/>
              </a:solidFill>
            </a:endParaRPr>
          </a:p>
          <a:p>
            <a:r>
              <a:rPr lang="ru-RU" dirty="0">
                <a:solidFill>
                  <a:schemeClr val="bg1"/>
                </a:solidFill>
              </a:rPr>
              <a:t>V - «</a:t>
            </a:r>
            <a:r>
              <a:rPr lang="en-US" dirty="0">
                <a:solidFill>
                  <a:schemeClr val="bg1"/>
                </a:solidFill>
              </a:rPr>
              <a:t>Bering Strait</a:t>
            </a:r>
            <a:r>
              <a:rPr lang="ru-RU" dirty="0">
                <a:solidFill>
                  <a:schemeClr val="bg1"/>
                </a:solidFill>
              </a:rPr>
              <a:t>»</a:t>
            </a:r>
            <a:endParaRPr lang="en-US" dirty="0">
              <a:solidFill>
                <a:schemeClr val="bg1"/>
              </a:solidFill>
            </a:endParaRPr>
          </a:p>
          <a:p>
            <a:r>
              <a:rPr lang="ru-RU" dirty="0">
                <a:solidFill>
                  <a:schemeClr val="bg1"/>
                </a:solidFill>
              </a:rPr>
              <a:t>V - </a:t>
            </a:r>
            <a:r>
              <a:rPr lang="ru-RU" dirty="0" smtClean="0">
                <a:solidFill>
                  <a:schemeClr val="bg1"/>
                </a:solidFill>
              </a:rPr>
              <a:t>«</a:t>
            </a:r>
            <a:r>
              <a:rPr lang="en-US" dirty="0" smtClean="0">
                <a:solidFill>
                  <a:schemeClr val="bg1"/>
                </a:solidFill>
              </a:rPr>
              <a:t>Gulf of Anadyr</a:t>
            </a:r>
            <a:r>
              <a:rPr lang="ru-RU" dirty="0" smtClean="0">
                <a:solidFill>
                  <a:schemeClr val="bg1"/>
                </a:solidFill>
              </a:rPr>
              <a:t>»</a:t>
            </a:r>
            <a:endParaRPr lang="en-US" dirty="0">
              <a:solidFill>
                <a:schemeClr val="bg1"/>
              </a:solidFill>
            </a:endParaRPr>
          </a:p>
          <a:p>
            <a:r>
              <a:rPr lang="ru-RU" dirty="0">
                <a:solidFill>
                  <a:schemeClr val="bg1"/>
                </a:solidFill>
              </a:rPr>
              <a:t>VI - «</a:t>
            </a:r>
            <a:r>
              <a:rPr lang="en-US" dirty="0">
                <a:solidFill>
                  <a:schemeClr val="bg1"/>
                </a:solidFill>
              </a:rPr>
              <a:t>Tundra</a:t>
            </a:r>
            <a:r>
              <a:rPr lang="ru-RU" dirty="0">
                <a:solidFill>
                  <a:schemeClr val="bg1"/>
                </a:solidFill>
              </a:rPr>
              <a:t>»</a:t>
            </a:r>
          </a:p>
        </p:txBody>
      </p:sp>
      <p:sp>
        <p:nvSpPr>
          <p:cNvPr id="5125" name="Text Box 8"/>
          <p:cNvSpPr txBox="1">
            <a:spLocks noChangeArrowheads="1"/>
          </p:cNvSpPr>
          <p:nvPr/>
        </p:nvSpPr>
        <p:spPr bwMode="auto">
          <a:xfrm>
            <a:off x="0" y="0"/>
            <a:ext cx="9143999"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chemeClr val="bg1"/>
                </a:solidFill>
              </a:rPr>
              <a:t>Geographic zones, delineated to reflect polar bear abundance in relation to local use of resource</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563888" y="188640"/>
            <a:ext cx="201622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1</a:t>
            </a:r>
            <a:r>
              <a:rPr kumimoji="0" lang="ru-RU" sz="2800" b="1" i="1" u="none" strike="noStrike" cap="none" normalizeH="0" baseline="0" dirty="0" smtClean="0" bmk="">
                <a:ln>
                  <a:noFill/>
                </a:ln>
                <a:solidFill>
                  <a:schemeClr val="bg1"/>
                </a:solidFill>
                <a:effectLst/>
                <a:latin typeface="Arial" pitchFamily="34" charset="0"/>
                <a:ea typeface="Times New Roman" pitchFamily="18" charset="0"/>
                <a:cs typeface="Times New Roman" pitchFamily="18" charset="0"/>
              </a:rPr>
              <a:t>910-1956</a:t>
            </a:r>
            <a:endParaRPr kumimoji="0" lang="ru-RU" sz="2800" b="0" i="0" u="none" strike="noStrike" cap="none" normalizeH="0" baseline="0" dirty="0" smtClean="0">
              <a:ln>
                <a:noFill/>
              </a:ln>
              <a:solidFill>
                <a:schemeClr val="bg1"/>
              </a:solidFill>
              <a:effectLst/>
              <a:latin typeface="Arial" pitchFamily="34" charset="0"/>
            </a:endParaRPr>
          </a:p>
        </p:txBody>
      </p:sp>
      <p:graphicFrame>
        <p:nvGraphicFramePr>
          <p:cNvPr id="3" name="Таблица 2"/>
          <p:cNvGraphicFramePr>
            <a:graphicFrameLocks noGrp="1"/>
          </p:cNvGraphicFramePr>
          <p:nvPr/>
        </p:nvGraphicFramePr>
        <p:xfrm>
          <a:off x="467544" y="1268760"/>
          <a:ext cx="8208912" cy="1569720"/>
        </p:xfrm>
        <a:graphic>
          <a:graphicData uri="http://schemas.openxmlformats.org/drawingml/2006/table">
            <a:tbl>
              <a:tblPr firstRow="1" bandRow="1">
                <a:tableStyleId>{5C22544A-7EE6-4342-B048-85BDC9FD1C3A}</a:tableStyleId>
              </a:tblPr>
              <a:tblGrid>
                <a:gridCol w="3024336"/>
                <a:gridCol w="5184576"/>
              </a:tblGrid>
              <a:tr h="370840">
                <a:tc>
                  <a:txBody>
                    <a:bodyPr/>
                    <a:lstStyle/>
                    <a:p>
                      <a:pPr algn="ctr"/>
                      <a:r>
                        <a:rPr lang="en-US" sz="2400" dirty="0" smtClean="0"/>
                        <a:t>Years</a:t>
                      </a:r>
                      <a:endParaRPr lang="ru-RU" sz="2400" dirty="0"/>
                    </a:p>
                  </a:txBody>
                  <a:tcPr/>
                </a:tc>
                <a:tc>
                  <a:txBody>
                    <a:bodyPr/>
                    <a:lstStyle/>
                    <a:p>
                      <a:pPr algn="ctr"/>
                      <a:r>
                        <a:rPr lang="en-US" sz="2400" baseline="0" dirty="0" smtClean="0"/>
                        <a:t>Annual </a:t>
                      </a:r>
                      <a:r>
                        <a:rPr lang="en-US" sz="2400" baseline="0" dirty="0" smtClean="0"/>
                        <a:t>harvest</a:t>
                      </a:r>
                      <a:endParaRPr lang="ru-RU" sz="24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1910-1930s</a:t>
                      </a:r>
                      <a:endParaRPr lang="ru-R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300</a:t>
                      </a:r>
                      <a:endParaRPr lang="ru-RU" dirty="0" smtClean="0"/>
                    </a:p>
                  </a:txBody>
                  <a:tcPr/>
                </a:tc>
              </a:tr>
              <a:tr h="370840">
                <a:tc>
                  <a:txBody>
                    <a:bodyPr/>
                    <a:lstStyle/>
                    <a:p>
                      <a:pPr algn="ctr"/>
                      <a:r>
                        <a:rPr lang="ru-RU" sz="1800" kern="1200" dirty="0" smtClean="0">
                          <a:solidFill>
                            <a:schemeClr val="dk1"/>
                          </a:solidFill>
                          <a:latin typeface="+mn-lt"/>
                          <a:ea typeface="+mn-ea"/>
                          <a:cs typeface="+mn-cs"/>
                        </a:rPr>
                        <a:t>1940</a:t>
                      </a:r>
                      <a:r>
                        <a:rPr lang="en-US" sz="1800" kern="1200" dirty="0" smtClean="0">
                          <a:solidFill>
                            <a:schemeClr val="dk1"/>
                          </a:solidFill>
                          <a:latin typeface="+mn-lt"/>
                          <a:ea typeface="+mn-ea"/>
                          <a:cs typeface="+mn-cs"/>
                        </a:rPr>
                        <a:t>s</a:t>
                      </a:r>
                      <a:endParaRPr lang="ru-RU" dirty="0"/>
                    </a:p>
                  </a:txBody>
                  <a:tcPr/>
                </a:tc>
                <a:tc>
                  <a:txBody>
                    <a:bodyPr/>
                    <a:lstStyle/>
                    <a:p>
                      <a:pPr algn="ctr"/>
                      <a:r>
                        <a:rPr lang="en-US" dirty="0" smtClean="0"/>
                        <a:t>200</a:t>
                      </a:r>
                      <a:endParaRPr lang="ru-RU"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mn-lt"/>
                          <a:ea typeface="+mn-ea"/>
                          <a:cs typeface="+mn-cs"/>
                        </a:rPr>
                        <a:t>19</a:t>
                      </a:r>
                      <a:r>
                        <a:rPr lang="en-US" sz="1800" kern="1200" dirty="0" smtClean="0">
                          <a:solidFill>
                            <a:schemeClr val="dk1"/>
                          </a:solidFill>
                          <a:latin typeface="+mn-lt"/>
                          <a:ea typeface="+mn-ea"/>
                          <a:cs typeface="+mn-cs"/>
                        </a:rPr>
                        <a:t>5</a:t>
                      </a:r>
                      <a:r>
                        <a:rPr lang="ru-RU" sz="1800" kern="1200" dirty="0" smtClean="0">
                          <a:solidFill>
                            <a:schemeClr val="dk1"/>
                          </a:solidFill>
                          <a:latin typeface="+mn-lt"/>
                          <a:ea typeface="+mn-ea"/>
                          <a:cs typeface="+mn-cs"/>
                        </a:rPr>
                        <a:t>0</a:t>
                      </a:r>
                      <a:r>
                        <a:rPr lang="en-US" sz="1800" kern="1200" dirty="0" smtClean="0">
                          <a:solidFill>
                            <a:schemeClr val="dk1"/>
                          </a:solidFill>
                          <a:latin typeface="+mn-lt"/>
                          <a:ea typeface="+mn-ea"/>
                          <a:cs typeface="+mn-cs"/>
                        </a:rPr>
                        <a:t>s</a:t>
                      </a:r>
                      <a:endParaRPr lang="ru-RU" dirty="0" smtClean="0"/>
                    </a:p>
                  </a:txBody>
                  <a:tcPr/>
                </a:tc>
                <a:tc>
                  <a:txBody>
                    <a:bodyPr/>
                    <a:lstStyle/>
                    <a:p>
                      <a:pPr algn="ctr"/>
                      <a:r>
                        <a:rPr lang="en-US" dirty="0" smtClean="0"/>
                        <a:t>100</a:t>
                      </a:r>
                      <a:endParaRPr lang="ru-RU" dirty="0"/>
                    </a:p>
                  </a:txBody>
                  <a:tcPr/>
                </a:tc>
              </a:tr>
            </a:tbl>
          </a:graphicData>
        </a:graphic>
      </p:graphicFrame>
      <p:sp>
        <p:nvSpPr>
          <p:cNvPr id="4" name="TextBox 3"/>
          <p:cNvSpPr txBox="1"/>
          <p:nvPr/>
        </p:nvSpPr>
        <p:spPr>
          <a:xfrm>
            <a:off x="3419872" y="764704"/>
            <a:ext cx="2232248" cy="400110"/>
          </a:xfrm>
          <a:prstGeom prst="rect">
            <a:avLst/>
          </a:prstGeom>
          <a:noFill/>
        </p:spPr>
        <p:txBody>
          <a:bodyPr wrap="square" rtlCol="0">
            <a:spAutoFit/>
          </a:bodyPr>
          <a:lstStyle/>
          <a:p>
            <a:r>
              <a:rPr lang="ru-RU" sz="2000" dirty="0" smtClean="0"/>
              <a:t>(</a:t>
            </a:r>
            <a:r>
              <a:rPr lang="en-US" sz="2000" dirty="0" err="1" smtClean="0"/>
              <a:t>Uspenskiy</a:t>
            </a:r>
            <a:r>
              <a:rPr lang="ru-RU" sz="2000" dirty="0" smtClean="0"/>
              <a:t>, 1977)</a:t>
            </a:r>
            <a:endParaRPr lang="ru-RU" sz="2000" dirty="0"/>
          </a:p>
        </p:txBody>
      </p:sp>
      <p:pic>
        <p:nvPicPr>
          <p:cNvPr id="24578" name="Picture 2" descr="11"/>
          <p:cNvPicPr>
            <a:picLocks noChangeAspect="1" noChangeArrowheads="1"/>
          </p:cNvPicPr>
          <p:nvPr/>
        </p:nvPicPr>
        <p:blipFill>
          <a:blip r:embed="rId2" cstate="print"/>
          <a:srcRect/>
          <a:stretch>
            <a:fillRect/>
          </a:stretch>
        </p:blipFill>
        <p:spPr bwMode="auto">
          <a:xfrm>
            <a:off x="467544" y="2924944"/>
            <a:ext cx="8237044" cy="3600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63888" y="188640"/>
            <a:ext cx="201622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1</a:t>
            </a:r>
            <a:r>
              <a:rPr kumimoji="0" lang="ru-RU" sz="2800" b="1" i="1" u="none" strike="noStrike" cap="none" normalizeH="0" baseline="0" dirty="0" smtClean="0" bmk="">
                <a:ln>
                  <a:noFill/>
                </a:ln>
                <a:solidFill>
                  <a:schemeClr val="bg1"/>
                </a:solidFill>
                <a:effectLst/>
                <a:latin typeface="Arial" pitchFamily="34" charset="0"/>
                <a:ea typeface="Times New Roman" pitchFamily="18" charset="0"/>
                <a:cs typeface="Times New Roman" pitchFamily="18" charset="0"/>
              </a:rPr>
              <a:t>957-1993</a:t>
            </a:r>
            <a:endParaRPr kumimoji="0" lang="ru-RU" sz="2800" b="0" i="0" u="none" strike="noStrike" cap="none" normalizeH="0" baseline="0" dirty="0" smtClean="0">
              <a:ln>
                <a:noFill/>
              </a:ln>
              <a:solidFill>
                <a:schemeClr val="bg1"/>
              </a:solidFill>
              <a:effectLst/>
              <a:latin typeface="Arial" pitchFamily="34" charset="0"/>
            </a:endParaRPr>
          </a:p>
        </p:txBody>
      </p:sp>
      <p:graphicFrame>
        <p:nvGraphicFramePr>
          <p:cNvPr id="6" name="Таблица 5"/>
          <p:cNvGraphicFramePr>
            <a:graphicFrameLocks noGrp="1"/>
          </p:cNvGraphicFramePr>
          <p:nvPr/>
        </p:nvGraphicFramePr>
        <p:xfrm>
          <a:off x="251520" y="1268760"/>
          <a:ext cx="8640958" cy="1376680"/>
        </p:xfrm>
        <a:graphic>
          <a:graphicData uri="http://schemas.openxmlformats.org/drawingml/2006/table">
            <a:tbl>
              <a:tblPr firstRow="1" bandRow="1">
                <a:tableStyleId>{5C22544A-7EE6-4342-B048-85BDC9FD1C3A}</a:tableStyleId>
              </a:tblPr>
              <a:tblGrid>
                <a:gridCol w="1355537"/>
                <a:gridCol w="2462561"/>
                <a:gridCol w="2411430"/>
                <a:gridCol w="2411430"/>
              </a:tblGrid>
              <a:tr h="370840">
                <a:tc>
                  <a:txBody>
                    <a:bodyPr/>
                    <a:lstStyle/>
                    <a:p>
                      <a:pPr algn="ctr"/>
                      <a:r>
                        <a:rPr lang="en-US" sz="2000" dirty="0" smtClean="0"/>
                        <a:t>Years</a:t>
                      </a:r>
                      <a:endParaRPr lang="ru-RU" sz="2000" dirty="0"/>
                    </a:p>
                  </a:txBody>
                  <a:tcPr/>
                </a:tc>
                <a:tc>
                  <a:txBody>
                    <a:bodyPr/>
                    <a:lstStyle/>
                    <a:p>
                      <a:pPr algn="ctr"/>
                      <a:r>
                        <a:rPr lang="en-US" sz="2000" baseline="0" dirty="0" smtClean="0"/>
                        <a:t>Annual </a:t>
                      </a:r>
                      <a:r>
                        <a:rPr lang="en-US" sz="2000" baseline="0" dirty="0" smtClean="0"/>
                        <a:t>takes of “problem” bears</a:t>
                      </a:r>
                      <a:endParaRPr lang="ru-RU"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t>Annual </a:t>
                      </a:r>
                      <a:r>
                        <a:rPr lang="en-US" sz="2000" baseline="0" dirty="0" smtClean="0"/>
                        <a:t>illegal hunting</a:t>
                      </a:r>
                      <a:endParaRPr lang="ru-RU" sz="2000" dirty="0" smtClean="0"/>
                    </a:p>
                    <a:p>
                      <a:pPr algn="ctr"/>
                      <a:endParaRPr lang="ru-RU" sz="2000" dirty="0"/>
                    </a:p>
                  </a:txBody>
                  <a:tcPr/>
                </a:tc>
                <a:tc>
                  <a:txBody>
                    <a:bodyPr/>
                    <a:lstStyle/>
                    <a:p>
                      <a:pPr algn="ctr"/>
                      <a:r>
                        <a:rPr lang="en-US" sz="2000" baseline="0" dirty="0" smtClean="0"/>
                        <a:t>Source</a:t>
                      </a:r>
                      <a:endParaRPr lang="ru-RU" sz="20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1975-1983</a:t>
                      </a:r>
                      <a:endParaRPr lang="ru-R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3-4</a:t>
                      </a:r>
                      <a:endParaRPr lang="ru-R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about </a:t>
                      </a:r>
                      <a:r>
                        <a:rPr lang="en-US" baseline="0" dirty="0" smtClean="0"/>
                        <a:t>2</a:t>
                      </a:r>
                      <a:endParaRPr lang="ru-R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Belikov</a:t>
                      </a:r>
                      <a:r>
                        <a:rPr lang="ru-RU" dirty="0" smtClean="0">
                          <a:solidFill>
                            <a:schemeClr val="tx1"/>
                          </a:solidFill>
                        </a:rPr>
                        <a:t>, 19</a:t>
                      </a:r>
                      <a:r>
                        <a:rPr lang="en-US" dirty="0" smtClean="0">
                          <a:solidFill>
                            <a:schemeClr val="tx1"/>
                          </a:solidFill>
                        </a:rPr>
                        <a:t>93</a:t>
                      </a:r>
                      <a:endParaRPr lang="ru-RU" dirty="0" smtClean="0">
                        <a:solidFill>
                          <a:schemeClr val="tx1"/>
                        </a:solidFill>
                      </a:endParaRPr>
                    </a:p>
                  </a:txBody>
                  <a:tcPr/>
                </a:tc>
              </a:tr>
            </a:tbl>
          </a:graphicData>
        </a:graphic>
      </p:graphicFrame>
      <p:sp>
        <p:nvSpPr>
          <p:cNvPr id="7" name="TextBox 6"/>
          <p:cNvSpPr txBox="1"/>
          <p:nvPr/>
        </p:nvSpPr>
        <p:spPr>
          <a:xfrm>
            <a:off x="3779912" y="692696"/>
            <a:ext cx="1584176" cy="400110"/>
          </a:xfrm>
          <a:prstGeom prst="rect">
            <a:avLst/>
          </a:prstGeom>
          <a:noFill/>
        </p:spPr>
        <p:txBody>
          <a:bodyPr wrap="square" rtlCol="0">
            <a:spAutoFit/>
          </a:bodyPr>
          <a:lstStyle/>
          <a:p>
            <a:r>
              <a:rPr lang="en-US" sz="2000" dirty="0" smtClean="0"/>
              <a:t>Official </a:t>
            </a:r>
            <a:r>
              <a:rPr lang="en-US" sz="2000" dirty="0" smtClean="0"/>
              <a:t>data</a:t>
            </a:r>
            <a:endParaRPr lang="ru-RU" sz="2000" dirty="0"/>
          </a:p>
        </p:txBody>
      </p:sp>
      <p:pic>
        <p:nvPicPr>
          <p:cNvPr id="1026" name="Picture 2"/>
          <p:cNvPicPr>
            <a:picLocks noChangeAspect="1" noChangeArrowheads="1"/>
          </p:cNvPicPr>
          <p:nvPr/>
        </p:nvPicPr>
        <p:blipFill>
          <a:blip r:embed="rId2" cstate="print"/>
          <a:srcRect t="5452" b="7319"/>
          <a:stretch>
            <a:fillRect/>
          </a:stretch>
        </p:blipFill>
        <p:spPr bwMode="auto">
          <a:xfrm>
            <a:off x="1043608" y="2924944"/>
            <a:ext cx="6981825" cy="345638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63888" y="188640"/>
            <a:ext cx="201622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1</a:t>
            </a:r>
            <a:r>
              <a:rPr kumimoji="0" lang="ru-RU" sz="2800" b="1" i="1" u="none" strike="noStrike" cap="none" normalizeH="0" baseline="0" dirty="0" smtClean="0" bmk="">
                <a:ln>
                  <a:noFill/>
                </a:ln>
                <a:solidFill>
                  <a:schemeClr val="bg1"/>
                </a:solidFill>
                <a:effectLst/>
                <a:latin typeface="Arial" pitchFamily="34" charset="0"/>
                <a:ea typeface="Times New Roman" pitchFamily="18" charset="0"/>
                <a:cs typeface="Times New Roman" pitchFamily="18" charset="0"/>
              </a:rPr>
              <a:t>957-1993</a:t>
            </a:r>
            <a:endParaRPr kumimoji="0" lang="ru-RU" sz="2800" b="0" i="0" u="none" strike="noStrike" cap="none" normalizeH="0" baseline="0" dirty="0" smtClean="0">
              <a:ln>
                <a:noFill/>
              </a:ln>
              <a:solidFill>
                <a:schemeClr val="bg1"/>
              </a:solidFill>
              <a:effectLst/>
              <a:latin typeface="Arial" pitchFamily="34" charset="0"/>
            </a:endParaRPr>
          </a:p>
        </p:txBody>
      </p:sp>
      <p:graphicFrame>
        <p:nvGraphicFramePr>
          <p:cNvPr id="8" name="Таблица 7"/>
          <p:cNvGraphicFramePr>
            <a:graphicFrameLocks noGrp="1"/>
          </p:cNvGraphicFramePr>
          <p:nvPr/>
        </p:nvGraphicFramePr>
        <p:xfrm>
          <a:off x="467544" y="1772816"/>
          <a:ext cx="8280920" cy="2966720"/>
        </p:xfrm>
        <a:graphic>
          <a:graphicData uri="http://schemas.openxmlformats.org/drawingml/2006/table">
            <a:tbl>
              <a:tblPr firstRow="1" bandRow="1">
                <a:tableStyleId>{5C22544A-7EE6-4342-B048-85BDC9FD1C3A}</a:tableStyleId>
              </a:tblPr>
              <a:tblGrid>
                <a:gridCol w="1800200"/>
                <a:gridCol w="720080"/>
                <a:gridCol w="1584176"/>
                <a:gridCol w="1620686"/>
                <a:gridCol w="2555778"/>
              </a:tblGrid>
              <a:tr h="370840">
                <a:tc>
                  <a:txBody>
                    <a:bodyPr/>
                    <a:lstStyle/>
                    <a:p>
                      <a:pPr algn="ctr"/>
                      <a:r>
                        <a:rPr lang="en-US" dirty="0" smtClean="0"/>
                        <a:t>Zone</a:t>
                      </a:r>
                      <a:endParaRPr lang="ru-RU" dirty="0"/>
                    </a:p>
                  </a:txBody>
                  <a:tcPr/>
                </a:tc>
                <a:tc>
                  <a:txBody>
                    <a:bodyPr/>
                    <a:lstStyle/>
                    <a:p>
                      <a:pPr algn="ctr"/>
                      <a:r>
                        <a:rPr lang="en-US" dirty="0" smtClean="0"/>
                        <a:t>N</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Min</a:t>
                      </a:r>
                      <a:endParaRPr lang="ru-R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Max</a:t>
                      </a:r>
                      <a:endParaRPr lang="ru-RU" dirty="0"/>
                    </a:p>
                  </a:txBody>
                  <a:tcPr/>
                </a:tc>
                <a:tc>
                  <a:txBody>
                    <a:bodyPr/>
                    <a:lstStyle/>
                    <a:p>
                      <a:pPr algn="ctr"/>
                      <a:r>
                        <a:rPr lang="en-US" baseline="0" dirty="0" smtClean="0"/>
                        <a:t>Average</a:t>
                      </a:r>
                      <a:endParaRPr lang="ru-RU" dirty="0"/>
                    </a:p>
                  </a:txBody>
                  <a:tcPr/>
                </a:tc>
              </a:tr>
              <a:tr h="370840">
                <a:tc>
                  <a:txBody>
                    <a:bodyPr/>
                    <a:lstStyle/>
                    <a:p>
                      <a:pPr algn="l">
                        <a:lnSpc>
                          <a:spcPct val="115000"/>
                        </a:lnSpc>
                        <a:spcAft>
                          <a:spcPts val="0"/>
                        </a:spcAft>
                      </a:pPr>
                      <a:r>
                        <a:rPr lang="en-US" sz="1800" dirty="0" smtClean="0">
                          <a:latin typeface="Arial"/>
                          <a:ea typeface="Calibri"/>
                          <a:cs typeface="Times New Roman"/>
                        </a:rPr>
                        <a:t>East</a:t>
                      </a:r>
                      <a:r>
                        <a:rPr lang="en-US" sz="1800" baseline="0" dirty="0" smtClean="0">
                          <a:latin typeface="Arial"/>
                          <a:ea typeface="Calibri"/>
                          <a:cs typeface="Times New Roman"/>
                        </a:rPr>
                        <a:t> </a:t>
                      </a:r>
                      <a:r>
                        <a:rPr lang="en-US" sz="1800" baseline="0" dirty="0" smtClean="0">
                          <a:latin typeface="Arial"/>
                          <a:ea typeface="Calibri"/>
                          <a:cs typeface="Times New Roman"/>
                        </a:rPr>
                        <a:t>Siberian</a:t>
                      </a:r>
                      <a:endParaRPr lang="ru-RU" sz="1800" dirty="0">
                        <a:latin typeface="Calibri"/>
                        <a:ea typeface="Calibri"/>
                        <a:cs typeface="Times New Roman"/>
                      </a:endParaRPr>
                    </a:p>
                  </a:txBody>
                  <a:tcPr marL="68580" marR="68580" marT="0" marB="0"/>
                </a:tc>
                <a:tc>
                  <a:txBody>
                    <a:bodyPr/>
                    <a:lstStyle/>
                    <a:p>
                      <a:pPr algn="r">
                        <a:lnSpc>
                          <a:spcPct val="115000"/>
                        </a:lnSpc>
                        <a:spcAft>
                          <a:spcPts val="0"/>
                        </a:spcAft>
                      </a:pPr>
                      <a:r>
                        <a:rPr lang="ru-RU" sz="1800" dirty="0">
                          <a:latin typeface="+mn-lt"/>
                          <a:ea typeface="Calibri"/>
                          <a:cs typeface="Times New Roman"/>
                        </a:rPr>
                        <a:t>3</a:t>
                      </a: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5</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14</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en-US" sz="1800" dirty="0" smtClean="0">
                          <a:latin typeface="+mn-lt"/>
                          <a:ea typeface="Calibri"/>
                          <a:cs typeface="Times New Roman"/>
                        </a:rPr>
                        <a:t>1</a:t>
                      </a:r>
                      <a:r>
                        <a:rPr lang="ru-RU" sz="1800" dirty="0" smtClean="0">
                          <a:latin typeface="+mn-lt"/>
                          <a:ea typeface="Calibri"/>
                          <a:cs typeface="Times New Roman"/>
                        </a:rPr>
                        <a:t>0</a:t>
                      </a:r>
                      <a:endParaRPr lang="ru-RU" sz="1800" dirty="0">
                        <a:latin typeface="+mn-lt"/>
                        <a:ea typeface="Calibri"/>
                        <a:cs typeface="Times New Roman"/>
                      </a:endParaRPr>
                    </a:p>
                  </a:txBody>
                  <a:tcPr marL="68580" marR="68580" marT="0" marB="0"/>
                </a:tc>
              </a:tr>
              <a:tr h="370840">
                <a:tc>
                  <a:txBody>
                    <a:bodyPr/>
                    <a:lstStyle/>
                    <a:p>
                      <a:pPr algn="l">
                        <a:lnSpc>
                          <a:spcPct val="115000"/>
                        </a:lnSpc>
                        <a:spcAft>
                          <a:spcPts val="0"/>
                        </a:spcAft>
                      </a:pPr>
                      <a:r>
                        <a:rPr lang="en-US" sz="1800" dirty="0" smtClean="0">
                          <a:latin typeface="+mn-lt"/>
                          <a:ea typeface="Calibri"/>
                          <a:cs typeface="Times New Roman"/>
                        </a:rPr>
                        <a:t>Long </a:t>
                      </a:r>
                      <a:r>
                        <a:rPr lang="en-US" sz="1800" dirty="0" smtClean="0">
                          <a:latin typeface="+mn-lt"/>
                          <a:ea typeface="Calibri"/>
                          <a:cs typeface="Times New Roman"/>
                        </a:rPr>
                        <a:t>Strait</a:t>
                      </a:r>
                      <a:endParaRPr lang="ru-RU" sz="1800" dirty="0">
                        <a:latin typeface="Calibri"/>
                        <a:ea typeface="Calibri"/>
                        <a:cs typeface="Times New Roman"/>
                      </a:endParaRPr>
                    </a:p>
                  </a:txBody>
                  <a:tcPr marL="68580" marR="68580" marT="0" marB="0"/>
                </a:tc>
                <a:tc>
                  <a:txBody>
                    <a:bodyPr/>
                    <a:lstStyle/>
                    <a:p>
                      <a:pPr algn="r">
                        <a:lnSpc>
                          <a:spcPct val="115000"/>
                        </a:lnSpc>
                        <a:spcAft>
                          <a:spcPts val="0"/>
                        </a:spcAft>
                      </a:pPr>
                      <a:r>
                        <a:rPr lang="ru-RU" sz="1800" dirty="0">
                          <a:latin typeface="+mn-lt"/>
                          <a:ea typeface="Calibri"/>
                          <a:cs typeface="Times New Roman"/>
                        </a:rPr>
                        <a:t>1</a:t>
                      </a: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10</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13</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11</a:t>
                      </a:r>
                      <a:endParaRPr lang="ru-RU" sz="1800" dirty="0">
                        <a:latin typeface="+mn-lt"/>
                        <a:ea typeface="Calibri"/>
                        <a:cs typeface="Times New Roman"/>
                      </a:endParaRPr>
                    </a:p>
                  </a:txBody>
                  <a:tcPr marL="68580" marR="68580" marT="0" marB="0"/>
                </a:tc>
              </a:tr>
              <a:tr h="370840">
                <a:tc>
                  <a:txBody>
                    <a:bodyPr/>
                    <a:lstStyle/>
                    <a:p>
                      <a:pPr algn="l">
                        <a:lnSpc>
                          <a:spcPct val="115000"/>
                        </a:lnSpc>
                        <a:spcAft>
                          <a:spcPts val="0"/>
                        </a:spcAft>
                      </a:pPr>
                      <a:r>
                        <a:rPr lang="en-US" sz="1800" kern="1200" baseline="0" dirty="0" smtClean="0">
                          <a:solidFill>
                            <a:schemeClr val="dk1"/>
                          </a:solidFill>
                          <a:latin typeface="+mn-lt"/>
                          <a:ea typeface="+mn-ea"/>
                          <a:cs typeface="+mn-cs"/>
                        </a:rPr>
                        <a:t>Chukchi </a:t>
                      </a:r>
                      <a:r>
                        <a:rPr lang="en-US" sz="1800" kern="1200" baseline="0" dirty="0" smtClean="0">
                          <a:solidFill>
                            <a:schemeClr val="dk1"/>
                          </a:solidFill>
                          <a:latin typeface="+mn-lt"/>
                          <a:ea typeface="+mn-ea"/>
                          <a:cs typeface="+mn-cs"/>
                        </a:rPr>
                        <a:t>Sea</a:t>
                      </a:r>
                      <a:endParaRPr lang="ru-RU" sz="1800" dirty="0">
                        <a:latin typeface="Calibri"/>
                        <a:ea typeface="Calibri"/>
                        <a:cs typeface="Times New Roman"/>
                      </a:endParaRPr>
                    </a:p>
                  </a:txBody>
                  <a:tcPr marL="68580" marR="68580" marT="0" marB="0"/>
                </a:tc>
                <a:tc>
                  <a:txBody>
                    <a:bodyPr/>
                    <a:lstStyle/>
                    <a:p>
                      <a:pPr algn="r">
                        <a:lnSpc>
                          <a:spcPct val="115000"/>
                        </a:lnSpc>
                        <a:spcAft>
                          <a:spcPts val="0"/>
                        </a:spcAft>
                      </a:pPr>
                      <a:r>
                        <a:rPr lang="ru-RU" sz="1800" dirty="0">
                          <a:latin typeface="+mn-lt"/>
                          <a:ea typeface="Calibri"/>
                          <a:cs typeface="Times New Roman"/>
                        </a:rPr>
                        <a:t>9</a:t>
                      </a: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1</a:t>
                      </a:r>
                      <a:r>
                        <a:rPr lang="en-US" sz="1800" dirty="0" smtClean="0">
                          <a:latin typeface="+mn-lt"/>
                          <a:ea typeface="Calibri"/>
                          <a:cs typeface="Times New Roman"/>
                        </a:rPr>
                        <a:t>8</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3</a:t>
                      </a:r>
                      <a:r>
                        <a:rPr lang="en-US" sz="1800" dirty="0" smtClean="0">
                          <a:latin typeface="+mn-lt"/>
                          <a:ea typeface="Calibri"/>
                          <a:cs typeface="Times New Roman"/>
                        </a:rPr>
                        <a:t>4</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2</a:t>
                      </a:r>
                      <a:r>
                        <a:rPr lang="en-US" sz="1800" dirty="0" smtClean="0">
                          <a:latin typeface="+mn-lt"/>
                          <a:ea typeface="Calibri"/>
                          <a:cs typeface="Times New Roman"/>
                        </a:rPr>
                        <a:t>6</a:t>
                      </a:r>
                      <a:endParaRPr lang="ru-RU" sz="1800" dirty="0">
                        <a:latin typeface="+mn-lt"/>
                        <a:ea typeface="Calibri"/>
                        <a:cs typeface="Times New Roman"/>
                      </a:endParaRPr>
                    </a:p>
                  </a:txBody>
                  <a:tcPr marL="68580" marR="68580" marT="0" marB="0"/>
                </a:tc>
              </a:tr>
              <a:tr h="370840">
                <a:tc>
                  <a:txBody>
                    <a:bodyPr/>
                    <a:lstStyle/>
                    <a:p>
                      <a:pPr algn="l">
                        <a:lnSpc>
                          <a:spcPct val="115000"/>
                        </a:lnSpc>
                        <a:spcAft>
                          <a:spcPts val="0"/>
                        </a:spcAft>
                      </a:pPr>
                      <a:r>
                        <a:rPr lang="en-US" sz="1800" dirty="0" smtClean="0">
                          <a:latin typeface="+mn-lt"/>
                          <a:ea typeface="Calibri"/>
                          <a:cs typeface="Times New Roman"/>
                        </a:rPr>
                        <a:t>Bering </a:t>
                      </a:r>
                      <a:r>
                        <a:rPr lang="en-US" sz="1800" dirty="0" smtClean="0">
                          <a:latin typeface="+mn-lt"/>
                          <a:ea typeface="Calibri"/>
                          <a:cs typeface="Times New Roman"/>
                        </a:rPr>
                        <a:t>Strait</a:t>
                      </a:r>
                      <a:endParaRPr lang="ru-RU" sz="1800" dirty="0">
                        <a:latin typeface="Calibri"/>
                        <a:ea typeface="Calibri"/>
                        <a:cs typeface="Times New Roman"/>
                      </a:endParaRPr>
                    </a:p>
                  </a:txBody>
                  <a:tcPr marL="68580" marR="68580" marT="0" marB="0"/>
                </a:tc>
                <a:tc>
                  <a:txBody>
                    <a:bodyPr/>
                    <a:lstStyle/>
                    <a:p>
                      <a:pPr algn="r">
                        <a:lnSpc>
                          <a:spcPct val="115000"/>
                        </a:lnSpc>
                        <a:spcAft>
                          <a:spcPts val="0"/>
                        </a:spcAft>
                      </a:pPr>
                      <a:r>
                        <a:rPr lang="ru-RU" sz="1800">
                          <a:latin typeface="+mn-lt"/>
                          <a:ea typeface="Calibri"/>
                          <a:cs typeface="Times New Roman"/>
                        </a:rPr>
                        <a:t>5</a:t>
                      </a: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6</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10</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8</a:t>
                      </a:r>
                      <a:endParaRPr lang="ru-RU" sz="1800" dirty="0">
                        <a:latin typeface="+mn-lt"/>
                        <a:ea typeface="Calibri"/>
                        <a:cs typeface="Times New Roman"/>
                      </a:endParaRPr>
                    </a:p>
                  </a:txBody>
                  <a:tcPr marL="68580" marR="68580" marT="0" marB="0"/>
                </a:tc>
              </a:tr>
              <a:tr h="370840">
                <a:tc>
                  <a:txBody>
                    <a:bodyPr/>
                    <a:lstStyle/>
                    <a:p>
                      <a:pPr algn="l">
                        <a:lnSpc>
                          <a:spcPct val="115000"/>
                        </a:lnSpc>
                        <a:spcAft>
                          <a:spcPts val="0"/>
                        </a:spcAft>
                      </a:pPr>
                      <a:r>
                        <a:rPr lang="en-US" sz="1800" dirty="0" smtClean="0">
                          <a:latin typeface="+mn-lt"/>
                          <a:ea typeface="Calibri"/>
                          <a:cs typeface="Times New Roman"/>
                        </a:rPr>
                        <a:t>Gulf</a:t>
                      </a:r>
                      <a:r>
                        <a:rPr lang="en-US" sz="1800" baseline="0" dirty="0" smtClean="0">
                          <a:latin typeface="+mn-lt"/>
                          <a:ea typeface="Calibri"/>
                          <a:cs typeface="Times New Roman"/>
                        </a:rPr>
                        <a:t> </a:t>
                      </a:r>
                      <a:r>
                        <a:rPr lang="en-US" sz="1800" baseline="0" dirty="0" smtClean="0">
                          <a:latin typeface="+mn-lt"/>
                          <a:ea typeface="Calibri"/>
                          <a:cs typeface="Times New Roman"/>
                        </a:rPr>
                        <a:t>of Anadyr</a:t>
                      </a:r>
                      <a:endParaRPr lang="ru-RU" sz="1800" dirty="0">
                        <a:latin typeface="Calibri"/>
                        <a:ea typeface="Calibri"/>
                        <a:cs typeface="Times New Roman"/>
                      </a:endParaRPr>
                    </a:p>
                  </a:txBody>
                  <a:tcPr marL="68580" marR="68580" marT="0" marB="0"/>
                </a:tc>
                <a:tc>
                  <a:txBody>
                    <a:bodyPr/>
                    <a:lstStyle/>
                    <a:p>
                      <a:pPr algn="r">
                        <a:lnSpc>
                          <a:spcPct val="115000"/>
                        </a:lnSpc>
                        <a:spcAft>
                          <a:spcPts val="0"/>
                        </a:spcAft>
                      </a:pPr>
                      <a:r>
                        <a:rPr lang="ru-RU" sz="1800">
                          <a:latin typeface="+mn-lt"/>
                          <a:ea typeface="Calibri"/>
                          <a:cs typeface="Times New Roman"/>
                        </a:rPr>
                        <a:t>11</a:t>
                      </a: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8</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16</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12</a:t>
                      </a:r>
                      <a:endParaRPr lang="ru-RU" sz="1800" dirty="0">
                        <a:latin typeface="+mn-lt"/>
                        <a:ea typeface="Calibri"/>
                        <a:cs typeface="Times New Roman"/>
                      </a:endParaRPr>
                    </a:p>
                  </a:txBody>
                  <a:tcPr marL="68580" marR="68580" marT="0" marB="0"/>
                </a:tc>
              </a:tr>
              <a:tr h="370840">
                <a:tc>
                  <a:txBody>
                    <a:bodyPr/>
                    <a:lstStyle/>
                    <a:p>
                      <a:pPr algn="l">
                        <a:lnSpc>
                          <a:spcPct val="115000"/>
                        </a:lnSpc>
                        <a:spcAft>
                          <a:spcPts val="0"/>
                        </a:spcAft>
                      </a:pPr>
                      <a:r>
                        <a:rPr lang="en-US" sz="1800" dirty="0" smtClean="0">
                          <a:latin typeface="+mn-lt"/>
                          <a:ea typeface="Calibri"/>
                          <a:cs typeface="Times New Roman"/>
                        </a:rPr>
                        <a:t>Tundra</a:t>
                      </a:r>
                      <a:endParaRPr lang="ru-RU" sz="1800" dirty="0">
                        <a:latin typeface="Calibri"/>
                        <a:ea typeface="Calibri"/>
                        <a:cs typeface="Times New Roman"/>
                      </a:endParaRPr>
                    </a:p>
                  </a:txBody>
                  <a:tcPr marL="68580" marR="68580" marT="0" marB="0"/>
                </a:tc>
                <a:tc>
                  <a:txBody>
                    <a:bodyPr/>
                    <a:lstStyle/>
                    <a:p>
                      <a:pPr algn="r">
                        <a:lnSpc>
                          <a:spcPct val="115000"/>
                        </a:lnSpc>
                        <a:spcAft>
                          <a:spcPts val="0"/>
                        </a:spcAft>
                      </a:pPr>
                      <a:r>
                        <a:rPr lang="ru-RU" sz="1800">
                          <a:latin typeface="+mn-lt"/>
                          <a:ea typeface="Calibri"/>
                          <a:cs typeface="Times New Roman"/>
                        </a:rPr>
                        <a:t>1</a:t>
                      </a: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6</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8</a:t>
                      </a:r>
                      <a:endParaRPr lang="ru-RU" sz="1800" dirty="0">
                        <a:latin typeface="+mn-lt"/>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7</a:t>
                      </a:r>
                      <a:endParaRPr lang="ru-RU" sz="1800" dirty="0">
                        <a:latin typeface="+mn-lt"/>
                        <a:ea typeface="Calibri"/>
                        <a:cs typeface="Times New Roman"/>
                      </a:endParaRPr>
                    </a:p>
                  </a:txBody>
                  <a:tcPr marL="68580" marR="68580" marT="0" marB="0"/>
                </a:tc>
              </a:tr>
              <a:tr h="370840">
                <a:tc>
                  <a:txBody>
                    <a:bodyPr/>
                    <a:lstStyle/>
                    <a:p>
                      <a:pPr algn="l">
                        <a:lnSpc>
                          <a:spcPct val="115000"/>
                        </a:lnSpc>
                        <a:spcAft>
                          <a:spcPts val="0"/>
                        </a:spcAft>
                      </a:pPr>
                      <a:r>
                        <a:rPr lang="en-US" sz="1800" b="1" baseline="0" dirty="0" smtClean="0">
                          <a:latin typeface="+mn-lt"/>
                          <a:ea typeface="Calibri"/>
                          <a:cs typeface="Times New Roman"/>
                        </a:rPr>
                        <a:t>AVERAGE</a:t>
                      </a:r>
                      <a:endParaRPr lang="ru-RU" sz="1800" b="1" dirty="0">
                        <a:latin typeface="+mn-lt"/>
                        <a:ea typeface="Calibri"/>
                        <a:cs typeface="Times New Roman"/>
                      </a:endParaRPr>
                    </a:p>
                  </a:txBody>
                  <a:tcPr marL="68580" marR="68580" marT="0" marB="0"/>
                </a:tc>
                <a:tc>
                  <a:txBody>
                    <a:bodyPr/>
                    <a:lstStyle/>
                    <a:p>
                      <a:pPr algn="r">
                        <a:lnSpc>
                          <a:spcPct val="115000"/>
                        </a:lnSpc>
                        <a:spcAft>
                          <a:spcPts val="0"/>
                        </a:spcAft>
                      </a:pPr>
                      <a:r>
                        <a:rPr lang="ru-RU" sz="1800" b="1" dirty="0">
                          <a:latin typeface="+mn-lt"/>
                          <a:ea typeface="Calibri"/>
                          <a:cs typeface="Times New Roman"/>
                        </a:rPr>
                        <a:t>30</a:t>
                      </a:r>
                    </a:p>
                  </a:txBody>
                  <a:tcPr marL="68580" marR="68580" marT="0" marB="0"/>
                </a:tc>
                <a:tc>
                  <a:txBody>
                    <a:bodyPr/>
                    <a:lstStyle/>
                    <a:p>
                      <a:pPr algn="r">
                        <a:lnSpc>
                          <a:spcPct val="115000"/>
                        </a:lnSpc>
                        <a:spcAft>
                          <a:spcPts val="0"/>
                        </a:spcAft>
                      </a:pPr>
                      <a:r>
                        <a:rPr lang="ru-RU" sz="1800" b="1" dirty="0" smtClean="0">
                          <a:latin typeface="+mn-lt"/>
                          <a:ea typeface="Calibri"/>
                          <a:cs typeface="Times New Roman"/>
                        </a:rPr>
                        <a:t>53</a:t>
                      </a:r>
                      <a:endParaRPr lang="ru-RU" sz="1800" b="1" dirty="0">
                        <a:latin typeface="+mn-lt"/>
                        <a:ea typeface="Calibri"/>
                        <a:cs typeface="Times New Roman"/>
                      </a:endParaRPr>
                    </a:p>
                  </a:txBody>
                  <a:tcPr marL="68580" marR="68580" marT="0" marB="0"/>
                </a:tc>
                <a:tc>
                  <a:txBody>
                    <a:bodyPr/>
                    <a:lstStyle/>
                    <a:p>
                      <a:pPr algn="r">
                        <a:lnSpc>
                          <a:spcPct val="115000"/>
                        </a:lnSpc>
                        <a:spcAft>
                          <a:spcPts val="0"/>
                        </a:spcAft>
                      </a:pPr>
                      <a:r>
                        <a:rPr lang="ru-RU" sz="1800" b="1" dirty="0" smtClean="0">
                          <a:latin typeface="+mn-lt"/>
                          <a:ea typeface="Calibri"/>
                          <a:cs typeface="Times New Roman"/>
                        </a:rPr>
                        <a:t>9</a:t>
                      </a:r>
                      <a:r>
                        <a:rPr lang="en-US" sz="1800" b="1" dirty="0" smtClean="0">
                          <a:latin typeface="+mn-lt"/>
                          <a:ea typeface="Calibri"/>
                          <a:cs typeface="Times New Roman"/>
                        </a:rPr>
                        <a:t>5</a:t>
                      </a:r>
                      <a:endParaRPr lang="ru-RU" sz="1800" b="1" dirty="0">
                        <a:latin typeface="+mn-lt"/>
                        <a:ea typeface="Calibri"/>
                        <a:cs typeface="Times New Roman"/>
                      </a:endParaRPr>
                    </a:p>
                  </a:txBody>
                  <a:tcPr marL="68580" marR="68580" marT="0" marB="0"/>
                </a:tc>
                <a:tc>
                  <a:txBody>
                    <a:bodyPr/>
                    <a:lstStyle/>
                    <a:p>
                      <a:pPr algn="r">
                        <a:lnSpc>
                          <a:spcPct val="115000"/>
                        </a:lnSpc>
                        <a:spcAft>
                          <a:spcPts val="0"/>
                        </a:spcAft>
                      </a:pPr>
                      <a:r>
                        <a:rPr lang="ru-RU" sz="1800" b="1" dirty="0" smtClean="0">
                          <a:latin typeface="+mn-lt"/>
                          <a:ea typeface="Calibri"/>
                          <a:cs typeface="Times New Roman"/>
                        </a:rPr>
                        <a:t>7</a:t>
                      </a:r>
                      <a:r>
                        <a:rPr lang="en-US" sz="1800" b="1" dirty="0" smtClean="0">
                          <a:latin typeface="+mn-lt"/>
                          <a:ea typeface="Calibri"/>
                          <a:cs typeface="Times New Roman"/>
                        </a:rPr>
                        <a:t>4</a:t>
                      </a:r>
                      <a:endParaRPr lang="ru-RU" sz="1800" b="1" dirty="0">
                        <a:latin typeface="+mn-lt"/>
                        <a:ea typeface="Calibri"/>
                        <a:cs typeface="Times New Roman"/>
                      </a:endParaRPr>
                    </a:p>
                  </a:txBody>
                  <a:tcPr marL="68580" marR="68580" marT="0" marB="0"/>
                </a:tc>
              </a:tr>
            </a:tbl>
          </a:graphicData>
        </a:graphic>
      </p:graphicFrame>
      <p:sp>
        <p:nvSpPr>
          <p:cNvPr id="9" name="TextBox 8"/>
          <p:cNvSpPr txBox="1"/>
          <p:nvPr/>
        </p:nvSpPr>
        <p:spPr>
          <a:xfrm>
            <a:off x="827584" y="764704"/>
            <a:ext cx="7488832" cy="923330"/>
          </a:xfrm>
          <a:prstGeom prst="rect">
            <a:avLst/>
          </a:prstGeom>
          <a:noFill/>
        </p:spPr>
        <p:txBody>
          <a:bodyPr wrap="square" rtlCol="0">
            <a:spAutoFit/>
          </a:bodyPr>
          <a:lstStyle/>
          <a:p>
            <a:pPr algn="ctr"/>
            <a:r>
              <a:rPr lang="en-US" dirty="0" smtClean="0"/>
              <a:t>This </a:t>
            </a:r>
            <a:r>
              <a:rPr lang="en-US" dirty="0" smtClean="0"/>
              <a:t>study</a:t>
            </a:r>
            <a:endParaRPr lang="ru-RU" dirty="0" smtClean="0"/>
          </a:p>
          <a:p>
            <a:pPr algn="ctr"/>
            <a:r>
              <a:rPr lang="ru-RU" dirty="0" smtClean="0"/>
              <a:t>30 </a:t>
            </a:r>
            <a:r>
              <a:rPr lang="en-US" dirty="0" smtClean="0"/>
              <a:t>respondents from 17 communities</a:t>
            </a:r>
          </a:p>
          <a:p>
            <a:pPr algn="ctr"/>
            <a:r>
              <a:rPr lang="en-US" dirty="0" smtClean="0"/>
              <a:t>Data </a:t>
            </a:r>
            <a:r>
              <a:rPr lang="en-US" dirty="0" smtClean="0"/>
              <a:t>rounded to whole number</a:t>
            </a:r>
            <a:endParaRPr lang="ru-RU" dirty="0"/>
          </a:p>
        </p:txBody>
      </p:sp>
      <p:pic>
        <p:nvPicPr>
          <p:cNvPr id="5" name="Picture 3"/>
          <p:cNvPicPr>
            <a:picLocks noChangeAspect="1" noChangeArrowheads="1"/>
          </p:cNvPicPr>
          <p:nvPr/>
        </p:nvPicPr>
        <p:blipFill>
          <a:blip r:embed="rId2" cstate="print"/>
          <a:srcRect/>
          <a:stretch>
            <a:fillRect/>
          </a:stretch>
        </p:blipFill>
        <p:spPr bwMode="auto">
          <a:xfrm>
            <a:off x="467544" y="4797152"/>
            <a:ext cx="8280920" cy="190504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63888" y="188640"/>
            <a:ext cx="201622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1</a:t>
            </a:r>
            <a:r>
              <a:rPr kumimoji="0" lang="ru-RU" sz="2800" b="1" i="1" u="none" strike="noStrike" cap="none" normalizeH="0" baseline="0" dirty="0" smtClean="0" bmk="">
                <a:ln>
                  <a:noFill/>
                </a:ln>
                <a:solidFill>
                  <a:schemeClr val="bg1"/>
                </a:solidFill>
                <a:effectLst/>
                <a:latin typeface="Arial" pitchFamily="34" charset="0"/>
                <a:ea typeface="Times New Roman" pitchFamily="18" charset="0"/>
                <a:cs typeface="Times New Roman" pitchFamily="18" charset="0"/>
              </a:rPr>
              <a:t>9</a:t>
            </a:r>
            <a:r>
              <a:rPr kumimoji="0" lang="en-US" sz="2800" b="1" i="1" u="none" strike="noStrike" cap="none" normalizeH="0" baseline="0" dirty="0" smtClean="0" bmk="">
                <a:ln>
                  <a:noFill/>
                </a:ln>
                <a:solidFill>
                  <a:schemeClr val="bg1"/>
                </a:solidFill>
                <a:effectLst/>
                <a:latin typeface="Arial" pitchFamily="34" charset="0"/>
                <a:ea typeface="Times New Roman" pitchFamily="18" charset="0"/>
                <a:cs typeface="Times New Roman" pitchFamily="18" charset="0"/>
              </a:rPr>
              <a:t>94</a:t>
            </a:r>
            <a:r>
              <a:rPr kumimoji="0" lang="ru-RU" sz="2800" b="1" i="1" u="none" strike="noStrike" cap="none" normalizeH="0" baseline="0" dirty="0" smtClean="0" bmk="">
                <a:ln>
                  <a:noFill/>
                </a:ln>
                <a:solidFill>
                  <a:schemeClr val="bg1"/>
                </a:solidFill>
                <a:effectLst/>
                <a:latin typeface="Arial" pitchFamily="34" charset="0"/>
                <a:ea typeface="Times New Roman" pitchFamily="18" charset="0"/>
                <a:cs typeface="Times New Roman" pitchFamily="18" charset="0"/>
              </a:rPr>
              <a:t>-</a:t>
            </a:r>
            <a:r>
              <a:rPr kumimoji="0" lang="en-US" sz="2800" b="1" i="1" u="none" strike="noStrike" cap="none" normalizeH="0" baseline="0" dirty="0" smtClean="0" bmk="">
                <a:ln>
                  <a:noFill/>
                </a:ln>
                <a:solidFill>
                  <a:schemeClr val="bg1"/>
                </a:solidFill>
                <a:effectLst/>
                <a:latin typeface="Arial" pitchFamily="34" charset="0"/>
                <a:ea typeface="Times New Roman" pitchFamily="18" charset="0"/>
                <a:cs typeface="Times New Roman" pitchFamily="18" charset="0"/>
              </a:rPr>
              <a:t>200</a:t>
            </a:r>
            <a:r>
              <a:rPr kumimoji="0" lang="ru-RU" sz="2800" b="1" i="1" u="none" strike="noStrike" cap="none" normalizeH="0" baseline="0" dirty="0" smtClean="0" bmk="">
                <a:ln>
                  <a:noFill/>
                </a:ln>
                <a:solidFill>
                  <a:schemeClr val="bg1"/>
                </a:solidFill>
                <a:effectLst/>
                <a:latin typeface="Arial" pitchFamily="34" charset="0"/>
                <a:ea typeface="Times New Roman" pitchFamily="18" charset="0"/>
                <a:cs typeface="Times New Roman" pitchFamily="18" charset="0"/>
              </a:rPr>
              <a:t>3</a:t>
            </a:r>
            <a:endParaRPr kumimoji="0" lang="ru-RU" sz="2800" b="0" i="0" u="none" strike="noStrike" cap="none" normalizeH="0" baseline="0" dirty="0" smtClean="0">
              <a:ln>
                <a:noFill/>
              </a:ln>
              <a:solidFill>
                <a:schemeClr val="bg1"/>
              </a:solidFill>
              <a:effectLst/>
              <a:latin typeface="Arial" pitchFamily="34" charset="0"/>
            </a:endParaRPr>
          </a:p>
        </p:txBody>
      </p:sp>
      <p:graphicFrame>
        <p:nvGraphicFramePr>
          <p:cNvPr id="8" name="Таблица 7"/>
          <p:cNvGraphicFramePr>
            <a:graphicFrameLocks noGrp="1"/>
          </p:cNvGraphicFramePr>
          <p:nvPr/>
        </p:nvGraphicFramePr>
        <p:xfrm>
          <a:off x="467544" y="1772816"/>
          <a:ext cx="8280920" cy="2966720"/>
        </p:xfrm>
        <a:graphic>
          <a:graphicData uri="http://schemas.openxmlformats.org/drawingml/2006/table">
            <a:tbl>
              <a:tblPr firstRow="1" bandRow="1">
                <a:tableStyleId>{5C22544A-7EE6-4342-B048-85BDC9FD1C3A}</a:tableStyleId>
              </a:tblPr>
              <a:tblGrid>
                <a:gridCol w="1800200"/>
                <a:gridCol w="792088"/>
                <a:gridCol w="1548678"/>
                <a:gridCol w="1584176"/>
                <a:gridCol w="2555778"/>
              </a:tblGrid>
              <a:tr h="370840">
                <a:tc>
                  <a:txBody>
                    <a:bodyPr/>
                    <a:lstStyle/>
                    <a:p>
                      <a:pPr algn="ctr"/>
                      <a:r>
                        <a:rPr lang="en-US" dirty="0" smtClean="0"/>
                        <a:t>Zone</a:t>
                      </a:r>
                      <a:endParaRPr lang="ru-RU" dirty="0"/>
                    </a:p>
                  </a:txBody>
                  <a:tcPr/>
                </a:tc>
                <a:tc>
                  <a:txBody>
                    <a:bodyPr/>
                    <a:lstStyle/>
                    <a:p>
                      <a:pPr algn="ctr"/>
                      <a:r>
                        <a:rPr lang="en-US" dirty="0" smtClean="0"/>
                        <a:t>N</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Min</a:t>
                      </a:r>
                      <a:endParaRPr lang="ru-R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Max</a:t>
                      </a:r>
                      <a:endParaRPr lang="ru-RU" dirty="0"/>
                    </a:p>
                  </a:txBody>
                  <a:tcPr/>
                </a:tc>
                <a:tc>
                  <a:txBody>
                    <a:bodyPr/>
                    <a:lstStyle/>
                    <a:p>
                      <a:pPr algn="ctr"/>
                      <a:r>
                        <a:rPr lang="en-US" baseline="0" dirty="0" smtClean="0"/>
                        <a:t>Average</a:t>
                      </a:r>
                      <a:endParaRPr lang="ru-RU" dirty="0"/>
                    </a:p>
                  </a:txBody>
                  <a:tcPr/>
                </a:tc>
              </a:tr>
              <a:tr h="370840">
                <a:tc>
                  <a:txBody>
                    <a:bodyPr/>
                    <a:lstStyle/>
                    <a:p>
                      <a:pPr algn="l">
                        <a:lnSpc>
                          <a:spcPct val="115000"/>
                        </a:lnSpc>
                        <a:spcAft>
                          <a:spcPts val="0"/>
                        </a:spcAft>
                      </a:pPr>
                      <a:r>
                        <a:rPr lang="en-US" sz="1800" dirty="0" smtClean="0">
                          <a:latin typeface="Arial"/>
                          <a:ea typeface="Calibri"/>
                          <a:cs typeface="Times New Roman"/>
                        </a:rPr>
                        <a:t>East</a:t>
                      </a:r>
                      <a:r>
                        <a:rPr lang="en-US" sz="1800" baseline="0" dirty="0" smtClean="0">
                          <a:latin typeface="Arial"/>
                          <a:ea typeface="Calibri"/>
                          <a:cs typeface="Times New Roman"/>
                        </a:rPr>
                        <a:t> Siberian</a:t>
                      </a:r>
                      <a:endParaRPr lang="ru-RU" sz="1800" dirty="0">
                        <a:latin typeface="Calibri"/>
                        <a:ea typeface="Calibri"/>
                        <a:cs typeface="Times New Roman"/>
                      </a:endParaRPr>
                    </a:p>
                  </a:txBody>
                  <a:tcPr marL="68580" marR="68580" marT="0" marB="0"/>
                </a:tc>
                <a:tc>
                  <a:txBody>
                    <a:bodyPr/>
                    <a:lstStyle/>
                    <a:p>
                      <a:pPr algn="r">
                        <a:lnSpc>
                          <a:spcPct val="115000"/>
                        </a:lnSpc>
                        <a:spcAft>
                          <a:spcPts val="0"/>
                        </a:spcAft>
                      </a:pPr>
                      <a:r>
                        <a:rPr lang="en-US" sz="1800" dirty="0" smtClean="0">
                          <a:latin typeface="+mn-lt"/>
                          <a:ea typeface="Calibri"/>
                          <a:cs typeface="Times New Roman"/>
                        </a:rPr>
                        <a:t>4</a:t>
                      </a:r>
                      <a:endParaRPr lang="ru-RU" sz="1800" dirty="0">
                        <a:latin typeface="+mn-lt"/>
                        <a:ea typeface="Calibri"/>
                        <a:cs typeface="Times New Roman"/>
                      </a:endParaRPr>
                    </a:p>
                  </a:txBody>
                  <a:tcPr marL="68580" marR="68580" marT="0" marB="0"/>
                </a:tc>
                <a:tc>
                  <a:txBody>
                    <a:bodyPr/>
                    <a:lstStyle/>
                    <a:p>
                      <a:pPr marL="0" algn="r" defTabSz="914400" rtl="0" eaLnBrk="1" latinLnBrk="0" hangingPunct="1">
                        <a:lnSpc>
                          <a:spcPct val="115000"/>
                        </a:lnSpc>
                        <a:spcAft>
                          <a:spcPts val="0"/>
                        </a:spcAft>
                      </a:pPr>
                      <a:r>
                        <a:rPr lang="ru-RU" sz="1800" kern="1200" dirty="0" smtClean="0">
                          <a:solidFill>
                            <a:schemeClr val="dk1"/>
                          </a:solidFill>
                          <a:latin typeface="+mn-lt"/>
                          <a:ea typeface="Calibri"/>
                          <a:cs typeface="Times New Roman"/>
                        </a:rPr>
                        <a:t>2</a:t>
                      </a:r>
                    </a:p>
                  </a:txBody>
                  <a:tcPr marL="68580" marR="68580" marT="0" marB="0"/>
                </a:tc>
                <a:tc>
                  <a:txBody>
                    <a:bodyPr/>
                    <a:lstStyle/>
                    <a:p>
                      <a:pPr marL="0" algn="r" defTabSz="914400" rtl="0" eaLnBrk="1" latinLnBrk="0" hangingPunct="1">
                        <a:lnSpc>
                          <a:spcPct val="115000"/>
                        </a:lnSpc>
                        <a:spcAft>
                          <a:spcPts val="0"/>
                        </a:spcAft>
                      </a:pPr>
                      <a:r>
                        <a:rPr lang="ru-RU" sz="1800" kern="1200" dirty="0" smtClean="0">
                          <a:solidFill>
                            <a:schemeClr val="dk1"/>
                          </a:solidFill>
                          <a:latin typeface="+mn-lt"/>
                          <a:ea typeface="Calibri"/>
                          <a:cs typeface="Times New Roman"/>
                        </a:rPr>
                        <a:t>4</a:t>
                      </a:r>
                    </a:p>
                  </a:txBody>
                  <a:tcPr marL="68580" marR="68580" marT="0" marB="0"/>
                </a:tc>
                <a:tc>
                  <a:txBody>
                    <a:bodyPr/>
                    <a:lstStyle/>
                    <a:p>
                      <a:pPr marL="0" algn="r" defTabSz="914400" rtl="0" eaLnBrk="1" latinLnBrk="0" hangingPunct="1">
                        <a:lnSpc>
                          <a:spcPct val="115000"/>
                        </a:lnSpc>
                        <a:spcAft>
                          <a:spcPts val="0"/>
                        </a:spcAft>
                      </a:pPr>
                      <a:r>
                        <a:rPr lang="ru-RU" sz="1800" kern="1200" dirty="0" smtClean="0">
                          <a:solidFill>
                            <a:schemeClr val="dk1"/>
                          </a:solidFill>
                          <a:latin typeface="+mn-lt"/>
                          <a:ea typeface="Calibri"/>
                          <a:cs typeface="Times New Roman"/>
                        </a:rPr>
                        <a:t>3</a:t>
                      </a:r>
                    </a:p>
                  </a:txBody>
                  <a:tcPr marL="68580" marR="68580" marT="0" marB="0"/>
                </a:tc>
              </a:tr>
              <a:tr h="370840">
                <a:tc>
                  <a:txBody>
                    <a:bodyPr/>
                    <a:lstStyle/>
                    <a:p>
                      <a:pPr algn="l">
                        <a:lnSpc>
                          <a:spcPct val="115000"/>
                        </a:lnSpc>
                        <a:spcAft>
                          <a:spcPts val="0"/>
                        </a:spcAft>
                      </a:pPr>
                      <a:r>
                        <a:rPr lang="en-US" sz="1800" dirty="0" smtClean="0">
                          <a:latin typeface="+mn-lt"/>
                          <a:ea typeface="Calibri"/>
                          <a:cs typeface="Times New Roman"/>
                        </a:rPr>
                        <a:t>Long Strait</a:t>
                      </a:r>
                      <a:endParaRPr lang="ru-RU" sz="1800" dirty="0">
                        <a:latin typeface="Calibri"/>
                        <a:ea typeface="Calibri"/>
                        <a:cs typeface="Times New Roman"/>
                      </a:endParaRPr>
                    </a:p>
                  </a:txBody>
                  <a:tcPr marL="68580" marR="68580" marT="0" marB="0"/>
                </a:tc>
                <a:tc>
                  <a:txBody>
                    <a:bodyPr/>
                    <a:lstStyle/>
                    <a:p>
                      <a:pPr algn="r">
                        <a:lnSpc>
                          <a:spcPct val="115000"/>
                        </a:lnSpc>
                        <a:spcAft>
                          <a:spcPts val="0"/>
                        </a:spcAft>
                      </a:pPr>
                      <a:r>
                        <a:rPr lang="ru-RU" sz="1800" dirty="0">
                          <a:latin typeface="+mn-lt"/>
                          <a:ea typeface="Calibri"/>
                          <a:cs typeface="Times New Roman"/>
                        </a:rPr>
                        <a:t>1</a:t>
                      </a:r>
                    </a:p>
                  </a:txBody>
                  <a:tcPr marL="68580" marR="68580" marT="0" marB="0"/>
                </a:tc>
                <a:tc>
                  <a:txBody>
                    <a:bodyPr/>
                    <a:lstStyle/>
                    <a:p>
                      <a:pPr marL="0" algn="r" defTabSz="914400" rtl="0" eaLnBrk="1" latinLnBrk="0" hangingPunct="1">
                        <a:lnSpc>
                          <a:spcPct val="115000"/>
                        </a:lnSpc>
                        <a:spcAft>
                          <a:spcPts val="0"/>
                        </a:spcAft>
                      </a:pPr>
                      <a:r>
                        <a:rPr lang="ru-RU" sz="1800" kern="1200" dirty="0" smtClean="0">
                          <a:solidFill>
                            <a:schemeClr val="dk1"/>
                          </a:solidFill>
                          <a:latin typeface="+mn-lt"/>
                          <a:ea typeface="Calibri"/>
                          <a:cs typeface="Times New Roman"/>
                        </a:rPr>
                        <a:t>35</a:t>
                      </a:r>
                    </a:p>
                  </a:txBody>
                  <a:tcPr marL="68580" marR="68580" marT="0" marB="0"/>
                </a:tc>
                <a:tc>
                  <a:txBody>
                    <a:bodyPr/>
                    <a:lstStyle/>
                    <a:p>
                      <a:pPr marL="0" algn="r" defTabSz="914400" rtl="0" eaLnBrk="1" latinLnBrk="0" hangingPunct="1">
                        <a:lnSpc>
                          <a:spcPct val="115000"/>
                        </a:lnSpc>
                        <a:spcAft>
                          <a:spcPts val="0"/>
                        </a:spcAft>
                      </a:pPr>
                      <a:r>
                        <a:rPr lang="ru-RU" sz="1800" kern="1200" dirty="0" smtClean="0">
                          <a:solidFill>
                            <a:schemeClr val="dk1"/>
                          </a:solidFill>
                          <a:latin typeface="+mn-lt"/>
                          <a:ea typeface="Calibri"/>
                          <a:cs typeface="Times New Roman"/>
                        </a:rPr>
                        <a:t>50</a:t>
                      </a:r>
                    </a:p>
                  </a:txBody>
                  <a:tcPr marL="68580" marR="68580" marT="0" marB="0"/>
                </a:tc>
                <a:tc>
                  <a:txBody>
                    <a:bodyPr/>
                    <a:lstStyle/>
                    <a:p>
                      <a:pPr marL="0" algn="r" defTabSz="914400" rtl="0" eaLnBrk="1" latinLnBrk="0" hangingPunct="1">
                        <a:lnSpc>
                          <a:spcPct val="115000"/>
                        </a:lnSpc>
                        <a:spcAft>
                          <a:spcPts val="0"/>
                        </a:spcAft>
                      </a:pPr>
                      <a:r>
                        <a:rPr lang="ru-RU" sz="1800" kern="1200" dirty="0" smtClean="0">
                          <a:solidFill>
                            <a:schemeClr val="dk1"/>
                          </a:solidFill>
                          <a:latin typeface="+mn-lt"/>
                          <a:ea typeface="Calibri"/>
                          <a:cs typeface="Times New Roman"/>
                        </a:rPr>
                        <a:t>4</a:t>
                      </a:r>
                      <a:r>
                        <a:rPr lang="en-US" sz="1800" kern="1200" dirty="0" smtClean="0">
                          <a:solidFill>
                            <a:schemeClr val="dk1"/>
                          </a:solidFill>
                          <a:latin typeface="+mn-lt"/>
                          <a:ea typeface="Calibri"/>
                          <a:cs typeface="Times New Roman"/>
                        </a:rPr>
                        <a:t>3</a:t>
                      </a:r>
                      <a:endParaRPr lang="ru-RU" sz="1800" kern="1200" dirty="0" smtClean="0">
                        <a:solidFill>
                          <a:schemeClr val="dk1"/>
                        </a:solidFill>
                        <a:latin typeface="+mn-lt"/>
                        <a:ea typeface="Calibri"/>
                        <a:cs typeface="Times New Roman"/>
                      </a:endParaRPr>
                    </a:p>
                  </a:txBody>
                  <a:tcPr marL="68580" marR="68580" marT="0" marB="0"/>
                </a:tc>
              </a:tr>
              <a:tr h="370840">
                <a:tc>
                  <a:txBody>
                    <a:bodyPr/>
                    <a:lstStyle/>
                    <a:p>
                      <a:pPr algn="l">
                        <a:lnSpc>
                          <a:spcPct val="115000"/>
                        </a:lnSpc>
                        <a:spcAft>
                          <a:spcPts val="0"/>
                        </a:spcAft>
                      </a:pPr>
                      <a:r>
                        <a:rPr lang="en-US" sz="1800" kern="1200" baseline="0" dirty="0" smtClean="0">
                          <a:solidFill>
                            <a:schemeClr val="dk1"/>
                          </a:solidFill>
                          <a:latin typeface="+mn-lt"/>
                          <a:ea typeface="+mn-ea"/>
                          <a:cs typeface="+mn-cs"/>
                        </a:rPr>
                        <a:t>Chukchi Sea</a:t>
                      </a:r>
                      <a:endParaRPr lang="ru-RU" sz="1800" dirty="0">
                        <a:latin typeface="Calibri"/>
                        <a:ea typeface="Calibri"/>
                        <a:cs typeface="Times New Roman"/>
                      </a:endParaRPr>
                    </a:p>
                  </a:txBody>
                  <a:tcPr marL="68580" marR="68580" marT="0" marB="0"/>
                </a:tc>
                <a:tc>
                  <a:txBody>
                    <a:bodyPr/>
                    <a:lstStyle/>
                    <a:p>
                      <a:pPr algn="r">
                        <a:lnSpc>
                          <a:spcPct val="115000"/>
                        </a:lnSpc>
                        <a:spcAft>
                          <a:spcPts val="0"/>
                        </a:spcAft>
                      </a:pPr>
                      <a:r>
                        <a:rPr lang="en-US" sz="1800" dirty="0" smtClean="0">
                          <a:latin typeface="+mn-lt"/>
                          <a:ea typeface="Calibri"/>
                          <a:cs typeface="Times New Roman"/>
                        </a:rPr>
                        <a:t>24</a:t>
                      </a:r>
                      <a:endParaRPr lang="ru-RU" sz="1800" dirty="0">
                        <a:latin typeface="+mn-lt"/>
                        <a:ea typeface="Calibri"/>
                        <a:cs typeface="Times New Roman"/>
                      </a:endParaRPr>
                    </a:p>
                  </a:txBody>
                  <a:tcPr marL="68580" marR="68580" marT="0" marB="0"/>
                </a:tc>
                <a:tc>
                  <a:txBody>
                    <a:bodyPr/>
                    <a:lstStyle/>
                    <a:p>
                      <a:pPr marL="0" algn="r" defTabSz="914400" rtl="0" eaLnBrk="1" latinLnBrk="0" hangingPunct="1">
                        <a:lnSpc>
                          <a:spcPct val="115000"/>
                        </a:lnSpc>
                        <a:spcAft>
                          <a:spcPts val="0"/>
                        </a:spcAft>
                      </a:pPr>
                      <a:r>
                        <a:rPr lang="ru-RU" sz="1800" kern="1200" dirty="0" smtClean="0">
                          <a:solidFill>
                            <a:schemeClr val="dk1"/>
                          </a:solidFill>
                          <a:latin typeface="+mn-lt"/>
                          <a:ea typeface="Calibri"/>
                          <a:cs typeface="Times New Roman"/>
                        </a:rPr>
                        <a:t>8</a:t>
                      </a:r>
                      <a:r>
                        <a:rPr lang="en-US" sz="1800" kern="1200" dirty="0" smtClean="0">
                          <a:solidFill>
                            <a:schemeClr val="dk1"/>
                          </a:solidFill>
                          <a:latin typeface="+mn-lt"/>
                          <a:ea typeface="Calibri"/>
                          <a:cs typeface="Times New Roman"/>
                        </a:rPr>
                        <a:t>6</a:t>
                      </a:r>
                      <a:endParaRPr lang="ru-RU" sz="1800" kern="1200" dirty="0" smtClean="0">
                        <a:solidFill>
                          <a:schemeClr val="dk1"/>
                        </a:solidFill>
                        <a:latin typeface="+mn-lt"/>
                        <a:ea typeface="Calibri"/>
                        <a:cs typeface="Times New Roman"/>
                      </a:endParaRPr>
                    </a:p>
                  </a:txBody>
                  <a:tcPr marL="68580" marR="68580" marT="0" marB="0"/>
                </a:tc>
                <a:tc>
                  <a:txBody>
                    <a:bodyPr/>
                    <a:lstStyle/>
                    <a:p>
                      <a:pPr marL="0" algn="r" defTabSz="914400" rtl="0" eaLnBrk="1" latinLnBrk="0" hangingPunct="1">
                        <a:lnSpc>
                          <a:spcPct val="115000"/>
                        </a:lnSpc>
                        <a:spcAft>
                          <a:spcPts val="0"/>
                        </a:spcAft>
                      </a:pPr>
                      <a:r>
                        <a:rPr lang="ru-RU" sz="1800" kern="1200" dirty="0" smtClean="0">
                          <a:solidFill>
                            <a:schemeClr val="dk1"/>
                          </a:solidFill>
                          <a:latin typeface="+mn-lt"/>
                          <a:ea typeface="Calibri"/>
                          <a:cs typeface="Times New Roman"/>
                        </a:rPr>
                        <a:t>13</a:t>
                      </a:r>
                      <a:r>
                        <a:rPr lang="en-US" sz="1800" kern="1200" dirty="0" smtClean="0">
                          <a:solidFill>
                            <a:schemeClr val="dk1"/>
                          </a:solidFill>
                          <a:latin typeface="+mn-lt"/>
                          <a:ea typeface="Calibri"/>
                          <a:cs typeface="Times New Roman"/>
                        </a:rPr>
                        <a:t>5</a:t>
                      </a:r>
                      <a:endParaRPr lang="ru-RU" sz="1800" kern="1200" dirty="0" smtClean="0">
                        <a:solidFill>
                          <a:schemeClr val="dk1"/>
                        </a:solidFill>
                        <a:latin typeface="+mn-lt"/>
                        <a:ea typeface="Calibri"/>
                        <a:cs typeface="Times New Roman"/>
                      </a:endParaRPr>
                    </a:p>
                  </a:txBody>
                  <a:tcPr marL="68580" marR="68580" marT="0" marB="0"/>
                </a:tc>
                <a:tc>
                  <a:txBody>
                    <a:bodyPr/>
                    <a:lstStyle/>
                    <a:p>
                      <a:pPr marL="0" algn="r" defTabSz="914400" rtl="0" eaLnBrk="1" latinLnBrk="0" hangingPunct="1">
                        <a:lnSpc>
                          <a:spcPct val="115000"/>
                        </a:lnSpc>
                        <a:spcAft>
                          <a:spcPts val="0"/>
                        </a:spcAft>
                      </a:pPr>
                      <a:r>
                        <a:rPr lang="ru-RU" sz="1800" kern="1200" dirty="0" smtClean="0">
                          <a:solidFill>
                            <a:schemeClr val="dk1"/>
                          </a:solidFill>
                          <a:latin typeface="+mn-lt"/>
                          <a:ea typeface="Calibri"/>
                          <a:cs typeface="Times New Roman"/>
                        </a:rPr>
                        <a:t>110</a:t>
                      </a:r>
                    </a:p>
                  </a:txBody>
                  <a:tcPr marL="68580" marR="68580" marT="0" marB="0"/>
                </a:tc>
              </a:tr>
              <a:tr h="370840">
                <a:tc>
                  <a:txBody>
                    <a:bodyPr/>
                    <a:lstStyle/>
                    <a:p>
                      <a:pPr algn="l">
                        <a:lnSpc>
                          <a:spcPct val="115000"/>
                        </a:lnSpc>
                        <a:spcAft>
                          <a:spcPts val="0"/>
                        </a:spcAft>
                      </a:pPr>
                      <a:r>
                        <a:rPr lang="en-US" sz="1800" dirty="0" smtClean="0">
                          <a:latin typeface="+mn-lt"/>
                          <a:ea typeface="Calibri"/>
                          <a:cs typeface="Times New Roman"/>
                        </a:rPr>
                        <a:t>Bering Strait</a:t>
                      </a:r>
                      <a:endParaRPr lang="ru-RU" sz="1800" dirty="0">
                        <a:latin typeface="Calibri"/>
                        <a:ea typeface="Calibri"/>
                        <a:cs typeface="Times New Roman"/>
                      </a:endParaRPr>
                    </a:p>
                  </a:txBody>
                  <a:tcPr marL="68580" marR="68580" marT="0" marB="0"/>
                </a:tc>
                <a:tc>
                  <a:txBody>
                    <a:bodyPr/>
                    <a:lstStyle/>
                    <a:p>
                      <a:pPr algn="r">
                        <a:lnSpc>
                          <a:spcPct val="115000"/>
                        </a:lnSpc>
                        <a:spcAft>
                          <a:spcPts val="0"/>
                        </a:spcAft>
                      </a:pPr>
                      <a:r>
                        <a:rPr lang="en-US" sz="1800" dirty="0" smtClean="0">
                          <a:latin typeface="+mn-lt"/>
                          <a:ea typeface="Calibri"/>
                          <a:cs typeface="Times New Roman"/>
                        </a:rPr>
                        <a:t>12</a:t>
                      </a:r>
                      <a:endParaRPr lang="ru-RU" sz="1800" dirty="0">
                        <a:latin typeface="+mn-lt"/>
                        <a:ea typeface="Calibri"/>
                        <a:cs typeface="Times New Roman"/>
                      </a:endParaRPr>
                    </a:p>
                  </a:txBody>
                  <a:tcPr marL="68580" marR="68580" marT="0" marB="0"/>
                </a:tc>
                <a:tc>
                  <a:txBody>
                    <a:bodyPr/>
                    <a:lstStyle/>
                    <a:p>
                      <a:pPr marL="0" algn="r" defTabSz="914400" rtl="0" eaLnBrk="1" latinLnBrk="0" hangingPunct="1">
                        <a:lnSpc>
                          <a:spcPct val="115000"/>
                        </a:lnSpc>
                        <a:spcAft>
                          <a:spcPts val="0"/>
                        </a:spcAft>
                      </a:pPr>
                      <a:r>
                        <a:rPr lang="ru-RU" sz="1800" kern="1200" dirty="0" smtClean="0">
                          <a:solidFill>
                            <a:schemeClr val="dk1"/>
                          </a:solidFill>
                          <a:latin typeface="+mn-lt"/>
                          <a:ea typeface="Calibri"/>
                          <a:cs typeface="Times New Roman"/>
                        </a:rPr>
                        <a:t>2</a:t>
                      </a:r>
                      <a:r>
                        <a:rPr lang="en-US" sz="1800" kern="1200" dirty="0" smtClean="0">
                          <a:solidFill>
                            <a:schemeClr val="dk1"/>
                          </a:solidFill>
                          <a:latin typeface="+mn-lt"/>
                          <a:ea typeface="Calibri"/>
                          <a:cs typeface="Times New Roman"/>
                        </a:rPr>
                        <a:t>1</a:t>
                      </a:r>
                      <a:endParaRPr lang="ru-RU" sz="1800" kern="1200" dirty="0" smtClean="0">
                        <a:solidFill>
                          <a:schemeClr val="dk1"/>
                        </a:solidFill>
                        <a:latin typeface="+mn-lt"/>
                        <a:ea typeface="Calibri"/>
                        <a:cs typeface="Times New Roman"/>
                      </a:endParaRPr>
                    </a:p>
                  </a:txBody>
                  <a:tcPr marL="68580" marR="68580" marT="0" marB="0"/>
                </a:tc>
                <a:tc>
                  <a:txBody>
                    <a:bodyPr/>
                    <a:lstStyle/>
                    <a:p>
                      <a:pPr marL="0" algn="r" defTabSz="914400" rtl="0" eaLnBrk="1" latinLnBrk="0" hangingPunct="1">
                        <a:lnSpc>
                          <a:spcPct val="115000"/>
                        </a:lnSpc>
                        <a:spcAft>
                          <a:spcPts val="0"/>
                        </a:spcAft>
                      </a:pPr>
                      <a:r>
                        <a:rPr lang="ru-RU" sz="1800" kern="1200" dirty="0" smtClean="0">
                          <a:solidFill>
                            <a:schemeClr val="dk1"/>
                          </a:solidFill>
                          <a:latin typeface="+mn-lt"/>
                          <a:ea typeface="Calibri"/>
                          <a:cs typeface="Times New Roman"/>
                        </a:rPr>
                        <a:t>3</a:t>
                      </a:r>
                      <a:r>
                        <a:rPr lang="en-US" sz="1800" kern="1200" dirty="0" smtClean="0">
                          <a:solidFill>
                            <a:schemeClr val="dk1"/>
                          </a:solidFill>
                          <a:latin typeface="+mn-lt"/>
                          <a:ea typeface="Calibri"/>
                          <a:cs typeface="Times New Roman"/>
                        </a:rPr>
                        <a:t>6</a:t>
                      </a:r>
                      <a:endParaRPr lang="ru-RU" sz="1800" kern="1200" dirty="0" smtClean="0">
                        <a:solidFill>
                          <a:schemeClr val="dk1"/>
                        </a:solidFill>
                        <a:latin typeface="+mn-lt"/>
                        <a:ea typeface="Calibri"/>
                        <a:cs typeface="Times New Roman"/>
                      </a:endParaRPr>
                    </a:p>
                  </a:txBody>
                  <a:tcPr marL="68580" marR="68580" marT="0" marB="0"/>
                </a:tc>
                <a:tc>
                  <a:txBody>
                    <a:bodyPr/>
                    <a:lstStyle/>
                    <a:p>
                      <a:pPr marL="0" algn="r" defTabSz="914400" rtl="0" eaLnBrk="1" latinLnBrk="0" hangingPunct="1">
                        <a:lnSpc>
                          <a:spcPct val="115000"/>
                        </a:lnSpc>
                        <a:spcAft>
                          <a:spcPts val="0"/>
                        </a:spcAft>
                      </a:pPr>
                      <a:r>
                        <a:rPr lang="ru-RU" sz="1800" kern="1200" dirty="0" smtClean="0">
                          <a:solidFill>
                            <a:schemeClr val="dk1"/>
                          </a:solidFill>
                          <a:latin typeface="+mn-lt"/>
                          <a:ea typeface="Calibri"/>
                          <a:cs typeface="Times New Roman"/>
                        </a:rPr>
                        <a:t>28</a:t>
                      </a:r>
                    </a:p>
                  </a:txBody>
                  <a:tcPr marL="68580" marR="68580" marT="0" marB="0"/>
                </a:tc>
              </a:tr>
              <a:tr h="370840">
                <a:tc>
                  <a:txBody>
                    <a:bodyPr/>
                    <a:lstStyle/>
                    <a:p>
                      <a:pPr algn="l">
                        <a:lnSpc>
                          <a:spcPct val="115000"/>
                        </a:lnSpc>
                        <a:spcAft>
                          <a:spcPts val="0"/>
                        </a:spcAft>
                      </a:pPr>
                      <a:r>
                        <a:rPr lang="en-US" sz="1800" dirty="0" smtClean="0">
                          <a:latin typeface="+mn-lt"/>
                          <a:ea typeface="Calibri"/>
                          <a:cs typeface="Times New Roman"/>
                        </a:rPr>
                        <a:t>Gulf</a:t>
                      </a:r>
                      <a:r>
                        <a:rPr lang="en-US" sz="1800" baseline="0" dirty="0" smtClean="0">
                          <a:latin typeface="+mn-lt"/>
                          <a:ea typeface="Calibri"/>
                          <a:cs typeface="Times New Roman"/>
                        </a:rPr>
                        <a:t> of Anadyr</a:t>
                      </a:r>
                      <a:endParaRPr lang="ru-RU" sz="1800" dirty="0">
                        <a:latin typeface="Calibri"/>
                        <a:ea typeface="Calibri"/>
                        <a:cs typeface="Times New Roman"/>
                      </a:endParaRPr>
                    </a:p>
                  </a:txBody>
                  <a:tcPr marL="68580" marR="68580" marT="0" marB="0"/>
                </a:tc>
                <a:tc>
                  <a:txBody>
                    <a:bodyPr/>
                    <a:lstStyle/>
                    <a:p>
                      <a:pPr algn="r">
                        <a:lnSpc>
                          <a:spcPct val="115000"/>
                        </a:lnSpc>
                        <a:spcAft>
                          <a:spcPts val="0"/>
                        </a:spcAft>
                      </a:pPr>
                      <a:r>
                        <a:rPr lang="ru-RU" sz="1800" dirty="0" smtClean="0">
                          <a:latin typeface="+mn-lt"/>
                          <a:ea typeface="Calibri"/>
                          <a:cs typeface="Times New Roman"/>
                        </a:rPr>
                        <a:t>1</a:t>
                      </a:r>
                      <a:r>
                        <a:rPr lang="en-US" sz="1800" dirty="0" smtClean="0">
                          <a:latin typeface="+mn-lt"/>
                          <a:ea typeface="Calibri"/>
                          <a:cs typeface="Times New Roman"/>
                        </a:rPr>
                        <a:t>8</a:t>
                      </a:r>
                      <a:endParaRPr lang="ru-RU" sz="1800" dirty="0">
                        <a:latin typeface="+mn-lt"/>
                        <a:ea typeface="Calibri"/>
                        <a:cs typeface="Times New Roman"/>
                      </a:endParaRPr>
                    </a:p>
                  </a:txBody>
                  <a:tcPr marL="68580" marR="68580" marT="0" marB="0"/>
                </a:tc>
                <a:tc>
                  <a:txBody>
                    <a:bodyPr/>
                    <a:lstStyle/>
                    <a:p>
                      <a:pPr marL="0" algn="r" defTabSz="914400" rtl="0" eaLnBrk="1" latinLnBrk="0" hangingPunct="1">
                        <a:lnSpc>
                          <a:spcPct val="115000"/>
                        </a:lnSpc>
                        <a:spcAft>
                          <a:spcPts val="0"/>
                        </a:spcAft>
                      </a:pPr>
                      <a:r>
                        <a:rPr lang="ru-RU" sz="1800" kern="1200" dirty="0" smtClean="0">
                          <a:solidFill>
                            <a:schemeClr val="dk1"/>
                          </a:solidFill>
                          <a:latin typeface="+mn-lt"/>
                          <a:ea typeface="Calibri"/>
                          <a:cs typeface="Times New Roman"/>
                        </a:rPr>
                        <a:t>14</a:t>
                      </a:r>
                    </a:p>
                  </a:txBody>
                  <a:tcPr marL="68580" marR="68580" marT="0" marB="0"/>
                </a:tc>
                <a:tc>
                  <a:txBody>
                    <a:bodyPr/>
                    <a:lstStyle/>
                    <a:p>
                      <a:pPr marL="0" algn="r" defTabSz="914400" rtl="0" eaLnBrk="1" latinLnBrk="0" hangingPunct="1">
                        <a:lnSpc>
                          <a:spcPct val="115000"/>
                        </a:lnSpc>
                        <a:spcAft>
                          <a:spcPts val="0"/>
                        </a:spcAft>
                      </a:pPr>
                      <a:r>
                        <a:rPr lang="ru-RU" sz="1800" kern="1200" dirty="0" smtClean="0">
                          <a:solidFill>
                            <a:schemeClr val="dk1"/>
                          </a:solidFill>
                          <a:latin typeface="+mn-lt"/>
                          <a:ea typeface="Calibri"/>
                          <a:cs typeface="Times New Roman"/>
                        </a:rPr>
                        <a:t>24</a:t>
                      </a:r>
                    </a:p>
                  </a:txBody>
                  <a:tcPr marL="68580" marR="68580" marT="0" marB="0"/>
                </a:tc>
                <a:tc>
                  <a:txBody>
                    <a:bodyPr/>
                    <a:lstStyle/>
                    <a:p>
                      <a:pPr marL="0" algn="r" defTabSz="914400" rtl="0" eaLnBrk="1" latinLnBrk="0" hangingPunct="1">
                        <a:lnSpc>
                          <a:spcPct val="115000"/>
                        </a:lnSpc>
                        <a:spcAft>
                          <a:spcPts val="0"/>
                        </a:spcAft>
                      </a:pPr>
                      <a:r>
                        <a:rPr lang="ru-RU" sz="1800" kern="1200" dirty="0" smtClean="0">
                          <a:solidFill>
                            <a:schemeClr val="dk1"/>
                          </a:solidFill>
                          <a:latin typeface="+mn-lt"/>
                          <a:ea typeface="Calibri"/>
                          <a:cs typeface="Times New Roman"/>
                        </a:rPr>
                        <a:t>19</a:t>
                      </a:r>
                    </a:p>
                  </a:txBody>
                  <a:tcPr marL="68580" marR="68580" marT="0" marB="0"/>
                </a:tc>
              </a:tr>
              <a:tr h="370840">
                <a:tc>
                  <a:txBody>
                    <a:bodyPr/>
                    <a:lstStyle/>
                    <a:p>
                      <a:pPr algn="l">
                        <a:lnSpc>
                          <a:spcPct val="115000"/>
                        </a:lnSpc>
                        <a:spcAft>
                          <a:spcPts val="0"/>
                        </a:spcAft>
                      </a:pPr>
                      <a:r>
                        <a:rPr lang="en-US" sz="1800" dirty="0" smtClean="0">
                          <a:latin typeface="+mn-lt"/>
                          <a:ea typeface="Calibri"/>
                          <a:cs typeface="Times New Roman"/>
                        </a:rPr>
                        <a:t>Tundra</a:t>
                      </a:r>
                      <a:endParaRPr lang="ru-RU" sz="1800" dirty="0">
                        <a:latin typeface="Calibri"/>
                        <a:ea typeface="Calibri"/>
                        <a:cs typeface="Times New Roman"/>
                      </a:endParaRPr>
                    </a:p>
                  </a:txBody>
                  <a:tcPr marL="68580" marR="68580" marT="0" marB="0"/>
                </a:tc>
                <a:tc>
                  <a:txBody>
                    <a:bodyPr/>
                    <a:lstStyle/>
                    <a:p>
                      <a:pPr algn="r">
                        <a:lnSpc>
                          <a:spcPct val="115000"/>
                        </a:lnSpc>
                        <a:spcAft>
                          <a:spcPts val="0"/>
                        </a:spcAft>
                      </a:pPr>
                      <a:r>
                        <a:rPr lang="en-US" sz="1800" dirty="0" smtClean="0">
                          <a:latin typeface="+mn-lt"/>
                          <a:ea typeface="Calibri"/>
                          <a:cs typeface="Times New Roman"/>
                        </a:rPr>
                        <a:t>2</a:t>
                      </a:r>
                      <a:endParaRPr lang="ru-RU" sz="1800" dirty="0">
                        <a:latin typeface="+mn-lt"/>
                        <a:ea typeface="Calibri"/>
                        <a:cs typeface="Times New Roman"/>
                      </a:endParaRPr>
                    </a:p>
                  </a:txBody>
                  <a:tcPr marL="68580" marR="68580" marT="0" marB="0"/>
                </a:tc>
                <a:tc>
                  <a:txBody>
                    <a:bodyPr/>
                    <a:lstStyle/>
                    <a:p>
                      <a:pPr marL="0" algn="r" defTabSz="914400" rtl="0" eaLnBrk="1" latinLnBrk="0" hangingPunct="1">
                        <a:lnSpc>
                          <a:spcPct val="115000"/>
                        </a:lnSpc>
                        <a:spcAft>
                          <a:spcPts val="0"/>
                        </a:spcAft>
                      </a:pPr>
                      <a:r>
                        <a:rPr lang="ru-RU" sz="1800" kern="1200" dirty="0" smtClean="0">
                          <a:solidFill>
                            <a:schemeClr val="dk1"/>
                          </a:solidFill>
                          <a:latin typeface="+mn-lt"/>
                          <a:ea typeface="Calibri"/>
                          <a:cs typeface="Times New Roman"/>
                        </a:rPr>
                        <a:t>5</a:t>
                      </a:r>
                    </a:p>
                  </a:txBody>
                  <a:tcPr marL="68580" marR="68580" marT="0" marB="0"/>
                </a:tc>
                <a:tc>
                  <a:txBody>
                    <a:bodyPr/>
                    <a:lstStyle/>
                    <a:p>
                      <a:pPr marL="0" algn="r" defTabSz="914400" rtl="0" eaLnBrk="1" latinLnBrk="0" hangingPunct="1">
                        <a:lnSpc>
                          <a:spcPct val="115000"/>
                        </a:lnSpc>
                        <a:spcAft>
                          <a:spcPts val="0"/>
                        </a:spcAft>
                      </a:pPr>
                      <a:r>
                        <a:rPr lang="en-US" sz="1800" kern="1200" dirty="0" smtClean="0">
                          <a:solidFill>
                            <a:schemeClr val="dk1"/>
                          </a:solidFill>
                          <a:latin typeface="+mn-lt"/>
                          <a:ea typeface="Calibri"/>
                          <a:cs typeface="Times New Roman"/>
                        </a:rPr>
                        <a:t>7</a:t>
                      </a:r>
                      <a:endParaRPr lang="ru-RU" sz="1800" kern="1200" dirty="0" smtClean="0">
                        <a:solidFill>
                          <a:schemeClr val="dk1"/>
                        </a:solidFill>
                        <a:latin typeface="+mn-lt"/>
                        <a:ea typeface="Calibri"/>
                        <a:cs typeface="Times New Roman"/>
                      </a:endParaRPr>
                    </a:p>
                  </a:txBody>
                  <a:tcPr marL="68580" marR="68580" marT="0" marB="0"/>
                </a:tc>
                <a:tc>
                  <a:txBody>
                    <a:bodyPr/>
                    <a:lstStyle/>
                    <a:p>
                      <a:pPr marL="0" algn="r" defTabSz="914400" rtl="0" eaLnBrk="1" latinLnBrk="0" hangingPunct="1">
                        <a:lnSpc>
                          <a:spcPct val="115000"/>
                        </a:lnSpc>
                        <a:spcAft>
                          <a:spcPts val="0"/>
                        </a:spcAft>
                      </a:pPr>
                      <a:r>
                        <a:rPr lang="en-US" sz="1800" kern="1200" dirty="0" smtClean="0">
                          <a:solidFill>
                            <a:schemeClr val="dk1"/>
                          </a:solidFill>
                          <a:latin typeface="+mn-lt"/>
                          <a:ea typeface="Calibri"/>
                          <a:cs typeface="Times New Roman"/>
                        </a:rPr>
                        <a:t>6</a:t>
                      </a:r>
                      <a:endParaRPr lang="ru-RU" sz="1800" kern="1200" dirty="0" smtClean="0">
                        <a:solidFill>
                          <a:schemeClr val="dk1"/>
                        </a:solidFill>
                        <a:latin typeface="+mn-lt"/>
                        <a:ea typeface="Calibri"/>
                        <a:cs typeface="Times New Roman"/>
                      </a:endParaRPr>
                    </a:p>
                  </a:txBody>
                  <a:tcPr marL="68580" marR="68580" marT="0" marB="0"/>
                </a:tc>
              </a:tr>
              <a:tr h="370840">
                <a:tc>
                  <a:txBody>
                    <a:bodyPr/>
                    <a:lstStyle/>
                    <a:p>
                      <a:pPr algn="l">
                        <a:lnSpc>
                          <a:spcPct val="115000"/>
                        </a:lnSpc>
                        <a:spcAft>
                          <a:spcPts val="0"/>
                        </a:spcAft>
                      </a:pPr>
                      <a:r>
                        <a:rPr lang="en-US" sz="1800" b="1" baseline="0" dirty="0" smtClean="0">
                          <a:latin typeface="+mn-lt"/>
                          <a:ea typeface="Calibri"/>
                          <a:cs typeface="Times New Roman"/>
                        </a:rPr>
                        <a:t>AVERAGE</a:t>
                      </a:r>
                      <a:endParaRPr lang="ru-RU" sz="1800" b="1" dirty="0">
                        <a:latin typeface="+mn-lt"/>
                        <a:ea typeface="Calibri"/>
                        <a:cs typeface="Times New Roman"/>
                      </a:endParaRPr>
                    </a:p>
                  </a:txBody>
                  <a:tcPr marL="68580" marR="68580" marT="0" marB="0"/>
                </a:tc>
                <a:tc>
                  <a:txBody>
                    <a:bodyPr/>
                    <a:lstStyle/>
                    <a:p>
                      <a:pPr algn="r">
                        <a:lnSpc>
                          <a:spcPct val="115000"/>
                        </a:lnSpc>
                        <a:spcAft>
                          <a:spcPts val="0"/>
                        </a:spcAft>
                      </a:pPr>
                      <a:r>
                        <a:rPr lang="en-US" sz="1800" b="1" dirty="0" smtClean="0">
                          <a:latin typeface="+mn-lt"/>
                          <a:ea typeface="Calibri"/>
                          <a:cs typeface="Times New Roman"/>
                        </a:rPr>
                        <a:t>61</a:t>
                      </a:r>
                      <a:endParaRPr lang="ru-RU" sz="1800" b="1" dirty="0">
                        <a:latin typeface="+mn-lt"/>
                        <a:ea typeface="Calibri"/>
                        <a:cs typeface="Times New Roman"/>
                      </a:endParaRPr>
                    </a:p>
                  </a:txBody>
                  <a:tcPr marL="68580" marR="68580" marT="0" marB="0"/>
                </a:tc>
                <a:tc>
                  <a:txBody>
                    <a:bodyPr/>
                    <a:lstStyle/>
                    <a:p>
                      <a:pPr marL="0" algn="r" defTabSz="914400" rtl="0" eaLnBrk="1" latinLnBrk="0" hangingPunct="1">
                        <a:lnSpc>
                          <a:spcPct val="115000"/>
                        </a:lnSpc>
                        <a:spcAft>
                          <a:spcPts val="0"/>
                        </a:spcAft>
                      </a:pPr>
                      <a:r>
                        <a:rPr lang="ru-RU" sz="1800" kern="1200" dirty="0" smtClean="0">
                          <a:solidFill>
                            <a:schemeClr val="dk1"/>
                          </a:solidFill>
                          <a:latin typeface="+mn-lt"/>
                          <a:ea typeface="Calibri"/>
                          <a:cs typeface="Times New Roman"/>
                        </a:rPr>
                        <a:t>16</a:t>
                      </a:r>
                      <a:r>
                        <a:rPr lang="en-US" sz="1800" kern="1200" dirty="0" smtClean="0">
                          <a:solidFill>
                            <a:schemeClr val="dk1"/>
                          </a:solidFill>
                          <a:latin typeface="+mn-lt"/>
                          <a:ea typeface="Calibri"/>
                          <a:cs typeface="Times New Roman"/>
                        </a:rPr>
                        <a:t>3</a:t>
                      </a:r>
                      <a:endParaRPr lang="ru-RU" sz="1800" kern="1200" dirty="0" smtClean="0">
                        <a:solidFill>
                          <a:schemeClr val="dk1"/>
                        </a:solidFill>
                        <a:latin typeface="+mn-lt"/>
                        <a:ea typeface="Calibri"/>
                        <a:cs typeface="Times New Roman"/>
                      </a:endParaRPr>
                    </a:p>
                  </a:txBody>
                  <a:tcPr marL="68580" marR="68580" marT="0" marB="0"/>
                </a:tc>
                <a:tc>
                  <a:txBody>
                    <a:bodyPr/>
                    <a:lstStyle/>
                    <a:p>
                      <a:pPr marL="0" algn="r" defTabSz="914400" rtl="0" eaLnBrk="1" latinLnBrk="0" hangingPunct="1">
                        <a:lnSpc>
                          <a:spcPct val="115000"/>
                        </a:lnSpc>
                        <a:spcAft>
                          <a:spcPts val="0"/>
                        </a:spcAft>
                      </a:pPr>
                      <a:r>
                        <a:rPr lang="ru-RU" sz="1800" kern="1200" dirty="0" smtClean="0">
                          <a:solidFill>
                            <a:schemeClr val="dk1"/>
                          </a:solidFill>
                          <a:latin typeface="+mn-lt"/>
                          <a:ea typeface="Calibri"/>
                          <a:cs typeface="Times New Roman"/>
                        </a:rPr>
                        <a:t>25</a:t>
                      </a:r>
                      <a:r>
                        <a:rPr lang="en-US" sz="1800" kern="1200" dirty="0" smtClean="0">
                          <a:solidFill>
                            <a:schemeClr val="dk1"/>
                          </a:solidFill>
                          <a:latin typeface="+mn-lt"/>
                          <a:ea typeface="Calibri"/>
                          <a:cs typeface="Times New Roman"/>
                        </a:rPr>
                        <a:t>6</a:t>
                      </a:r>
                      <a:endParaRPr lang="ru-RU" sz="1800" kern="1200" dirty="0" smtClean="0">
                        <a:solidFill>
                          <a:schemeClr val="dk1"/>
                        </a:solidFill>
                        <a:latin typeface="+mn-lt"/>
                        <a:ea typeface="Calibri"/>
                        <a:cs typeface="Times New Roman"/>
                      </a:endParaRPr>
                    </a:p>
                  </a:txBody>
                  <a:tcPr marL="68580" marR="68580" marT="0" marB="0"/>
                </a:tc>
                <a:tc>
                  <a:txBody>
                    <a:bodyPr/>
                    <a:lstStyle/>
                    <a:p>
                      <a:pPr marL="0" algn="r" defTabSz="914400" rtl="0" eaLnBrk="1" latinLnBrk="0" hangingPunct="1">
                        <a:lnSpc>
                          <a:spcPct val="115000"/>
                        </a:lnSpc>
                        <a:spcAft>
                          <a:spcPts val="0"/>
                        </a:spcAft>
                      </a:pPr>
                      <a:r>
                        <a:rPr lang="ru-RU" sz="1800" kern="1200" dirty="0" smtClean="0">
                          <a:solidFill>
                            <a:schemeClr val="dk1"/>
                          </a:solidFill>
                          <a:latin typeface="+mn-lt"/>
                          <a:ea typeface="Calibri"/>
                          <a:cs typeface="Times New Roman"/>
                        </a:rPr>
                        <a:t>209</a:t>
                      </a:r>
                    </a:p>
                  </a:txBody>
                  <a:tcPr marL="68580" marR="68580" marT="0" marB="0"/>
                </a:tc>
              </a:tr>
            </a:tbl>
          </a:graphicData>
        </a:graphic>
      </p:graphicFrame>
      <p:sp>
        <p:nvSpPr>
          <p:cNvPr id="9" name="TextBox 8"/>
          <p:cNvSpPr txBox="1"/>
          <p:nvPr/>
        </p:nvSpPr>
        <p:spPr>
          <a:xfrm>
            <a:off x="827584" y="692696"/>
            <a:ext cx="7560840" cy="923330"/>
          </a:xfrm>
          <a:prstGeom prst="rect">
            <a:avLst/>
          </a:prstGeom>
          <a:noFill/>
        </p:spPr>
        <p:txBody>
          <a:bodyPr wrap="square" rtlCol="0">
            <a:spAutoFit/>
          </a:bodyPr>
          <a:lstStyle/>
          <a:p>
            <a:pPr algn="ctr"/>
            <a:r>
              <a:rPr lang="en-US" dirty="0" smtClean="0"/>
              <a:t>This </a:t>
            </a:r>
            <a:r>
              <a:rPr lang="en-US" dirty="0" smtClean="0"/>
              <a:t>study</a:t>
            </a:r>
            <a:endParaRPr lang="ru-RU" dirty="0" smtClean="0"/>
          </a:p>
          <a:p>
            <a:pPr algn="ctr"/>
            <a:r>
              <a:rPr lang="en-US" dirty="0" smtClean="0"/>
              <a:t>56</a:t>
            </a:r>
            <a:r>
              <a:rPr lang="ru-RU" dirty="0" smtClean="0"/>
              <a:t> </a:t>
            </a:r>
            <a:r>
              <a:rPr lang="en-US" dirty="0" smtClean="0"/>
              <a:t>respondents from 19 communities</a:t>
            </a:r>
          </a:p>
          <a:p>
            <a:pPr algn="ctr"/>
            <a:r>
              <a:rPr lang="en-US" dirty="0" smtClean="0"/>
              <a:t>Data </a:t>
            </a:r>
            <a:r>
              <a:rPr lang="en-US" dirty="0" smtClean="0"/>
              <a:t>rounded to whole number</a:t>
            </a:r>
            <a:endParaRPr lang="ru-RU" dirty="0"/>
          </a:p>
        </p:txBody>
      </p:sp>
      <p:pic>
        <p:nvPicPr>
          <p:cNvPr id="5" name="Рисунок 4" descr="humb_42.jpg"/>
          <p:cNvPicPr>
            <a:picLocks noChangeAspect="1"/>
          </p:cNvPicPr>
          <p:nvPr/>
        </p:nvPicPr>
        <p:blipFill>
          <a:blip r:embed="rId2" cstate="print"/>
          <a:stretch>
            <a:fillRect/>
          </a:stretch>
        </p:blipFill>
        <p:spPr>
          <a:xfrm>
            <a:off x="6156176" y="4869160"/>
            <a:ext cx="2590636" cy="1728192"/>
          </a:xfrm>
          <a:prstGeom prst="rect">
            <a:avLst/>
          </a:prstGeom>
        </p:spPr>
      </p:pic>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2238</TotalTime>
  <Words>749</Words>
  <Application>Microsoft Office PowerPoint</Application>
  <PresentationFormat>Экран (4:3)</PresentationFormat>
  <Paragraphs>242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fff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Кочнев Анатолий</dc:creator>
  <cp:lastModifiedBy>Анатолий</cp:lastModifiedBy>
  <cp:revision>157</cp:revision>
  <dcterms:created xsi:type="dcterms:W3CDTF">2011-07-24T19:58:56Z</dcterms:created>
  <dcterms:modified xsi:type="dcterms:W3CDTF">2014-06-10T04:14:13Z</dcterms:modified>
</cp:coreProperties>
</file>