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57" r:id="rId5"/>
    <p:sldId id="265" r:id="rId6"/>
    <p:sldId id="262" r:id="rId7"/>
    <p:sldId id="266" r:id="rId8"/>
    <p:sldId id="258" r:id="rId9"/>
    <p:sldId id="270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09D"/>
    <a:srgbClr val="C1C2CC"/>
    <a:srgbClr val="72AAB3"/>
    <a:srgbClr val="62A0AA"/>
    <a:srgbClr val="5C6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08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7A3C9-11B9-4DF8-A06C-12A97061B32B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0F90824-40F0-4C77-BA24-52F16AE71F4B}">
      <dgm:prSet/>
      <dgm:spPr/>
      <dgm:t>
        <a:bodyPr/>
        <a:lstStyle/>
        <a:p>
          <a:r>
            <a:rPr lang="nb-NO"/>
            <a:t>Skip</a:t>
          </a:r>
          <a:endParaRPr lang="en-US"/>
        </a:p>
      </dgm:t>
    </dgm:pt>
    <dgm:pt modelId="{41C84DDA-CCCA-4B6B-A854-D42A18ACB287}" type="parTrans" cxnId="{DDDDFFE0-AC27-4BCD-9612-EED66415B355}">
      <dgm:prSet/>
      <dgm:spPr/>
      <dgm:t>
        <a:bodyPr/>
        <a:lstStyle/>
        <a:p>
          <a:endParaRPr lang="en-US"/>
        </a:p>
      </dgm:t>
    </dgm:pt>
    <dgm:pt modelId="{0EB62560-9C28-4C8E-9228-84D364355AA4}" type="sibTrans" cxnId="{DDDDFFE0-AC27-4BCD-9612-EED66415B355}">
      <dgm:prSet/>
      <dgm:spPr/>
      <dgm:t>
        <a:bodyPr/>
        <a:lstStyle/>
        <a:p>
          <a:endParaRPr lang="en-US"/>
        </a:p>
      </dgm:t>
    </dgm:pt>
    <dgm:pt modelId="{8D2CD5F6-DCD0-40A0-B24D-C87DF5B5CF37}">
      <dgm:prSet/>
      <dgm:spPr/>
      <dgm:t>
        <a:bodyPr/>
        <a:lstStyle/>
        <a:p>
          <a:r>
            <a:rPr lang="nb-NO"/>
            <a:t>Observasjoner</a:t>
          </a:r>
          <a:endParaRPr lang="en-US"/>
        </a:p>
      </dgm:t>
    </dgm:pt>
    <dgm:pt modelId="{7C7C537D-4F04-493F-87D0-5C850EA2A6BD}" type="parTrans" cxnId="{D9C50C23-CACF-447B-B30A-A341A69064FA}">
      <dgm:prSet/>
      <dgm:spPr/>
      <dgm:t>
        <a:bodyPr/>
        <a:lstStyle/>
        <a:p>
          <a:endParaRPr lang="en-US"/>
        </a:p>
      </dgm:t>
    </dgm:pt>
    <dgm:pt modelId="{D6DD8169-C840-4740-986F-55DFC59D4997}" type="sibTrans" cxnId="{D9C50C23-CACF-447B-B30A-A341A69064FA}">
      <dgm:prSet/>
      <dgm:spPr/>
      <dgm:t>
        <a:bodyPr/>
        <a:lstStyle/>
        <a:p>
          <a:endParaRPr lang="en-US"/>
        </a:p>
      </dgm:t>
    </dgm:pt>
    <dgm:pt modelId="{0B379FC4-66F7-40D5-90BF-102E1D8DF3DE}">
      <dgm:prSet/>
      <dgm:spPr/>
      <dgm:t>
        <a:bodyPr/>
        <a:lstStyle/>
        <a:p>
          <a:r>
            <a:rPr lang="nb-NO"/>
            <a:t>Tidsserier</a:t>
          </a:r>
          <a:endParaRPr lang="en-US"/>
        </a:p>
      </dgm:t>
    </dgm:pt>
    <dgm:pt modelId="{0B976520-5270-446B-BA05-19B7F730C26F}" type="parTrans" cxnId="{F0692A9A-9167-414A-907D-D9A0191E6031}">
      <dgm:prSet/>
      <dgm:spPr/>
      <dgm:t>
        <a:bodyPr/>
        <a:lstStyle/>
        <a:p>
          <a:endParaRPr lang="en-US"/>
        </a:p>
      </dgm:t>
    </dgm:pt>
    <dgm:pt modelId="{4E42E241-F3B5-4618-A8AB-925600817561}" type="sibTrans" cxnId="{F0692A9A-9167-414A-907D-D9A0191E6031}">
      <dgm:prSet/>
      <dgm:spPr/>
      <dgm:t>
        <a:bodyPr/>
        <a:lstStyle/>
        <a:p>
          <a:endParaRPr lang="en-US"/>
        </a:p>
      </dgm:t>
    </dgm:pt>
    <dgm:pt modelId="{C7D15484-878B-465D-95EC-0F31B7665BAF}">
      <dgm:prSet/>
      <dgm:spPr/>
      <dgm:t>
        <a:bodyPr/>
        <a:lstStyle/>
        <a:p>
          <a:r>
            <a:rPr lang="nb-NO"/>
            <a:t>Modeller</a:t>
          </a:r>
          <a:endParaRPr lang="en-US"/>
        </a:p>
      </dgm:t>
    </dgm:pt>
    <dgm:pt modelId="{CB9AF35A-613B-4197-99C9-A0D4BDEA6687}" type="parTrans" cxnId="{61EE1898-7719-4849-AFA4-32168420CD72}">
      <dgm:prSet/>
      <dgm:spPr/>
      <dgm:t>
        <a:bodyPr/>
        <a:lstStyle/>
        <a:p>
          <a:endParaRPr lang="en-US"/>
        </a:p>
      </dgm:t>
    </dgm:pt>
    <dgm:pt modelId="{6155AC15-E7E7-473F-89BF-C66770CCF740}" type="sibTrans" cxnId="{61EE1898-7719-4849-AFA4-32168420CD72}">
      <dgm:prSet/>
      <dgm:spPr/>
      <dgm:t>
        <a:bodyPr/>
        <a:lstStyle/>
        <a:p>
          <a:endParaRPr lang="en-US"/>
        </a:p>
      </dgm:t>
    </dgm:pt>
    <dgm:pt modelId="{9A8CD618-6410-46F1-8991-0186A0077EB5}">
      <dgm:prSet/>
      <dgm:spPr/>
      <dgm:t>
        <a:bodyPr/>
        <a:lstStyle/>
        <a:p>
          <a:r>
            <a:rPr lang="nb-NO"/>
            <a:t>Fagkunnskap</a:t>
          </a:r>
          <a:endParaRPr lang="en-US"/>
        </a:p>
      </dgm:t>
    </dgm:pt>
    <dgm:pt modelId="{D35722D7-5A8F-48F9-9C9E-AE0F856B2F0E}" type="parTrans" cxnId="{1A4A96CA-8E7E-4DE9-AB12-DCC3EF06F752}">
      <dgm:prSet/>
      <dgm:spPr/>
      <dgm:t>
        <a:bodyPr/>
        <a:lstStyle/>
        <a:p>
          <a:endParaRPr lang="en-US"/>
        </a:p>
      </dgm:t>
    </dgm:pt>
    <dgm:pt modelId="{AFD5A5ED-0D77-4B33-8918-1ED51ACB8CDD}" type="sibTrans" cxnId="{1A4A96CA-8E7E-4DE9-AB12-DCC3EF06F752}">
      <dgm:prSet/>
      <dgm:spPr/>
      <dgm:t>
        <a:bodyPr/>
        <a:lstStyle/>
        <a:p>
          <a:endParaRPr lang="en-US"/>
        </a:p>
      </dgm:t>
    </dgm:pt>
    <dgm:pt modelId="{DD396B08-6F6D-4EAF-B1C6-752CC909E2BF}">
      <dgm:prSet/>
      <dgm:spPr/>
      <dgm:t>
        <a:bodyPr/>
        <a:lstStyle/>
        <a:p>
          <a:r>
            <a:rPr lang="nb-NO" dirty="0"/>
            <a:t>Erfaring</a:t>
          </a:r>
          <a:endParaRPr lang="en-US" dirty="0"/>
        </a:p>
      </dgm:t>
    </dgm:pt>
    <dgm:pt modelId="{C3E94D33-94F9-4D71-A6E2-7161E407D132}" type="parTrans" cxnId="{FC1564EF-558A-4A18-B905-7BE3ED2B5978}">
      <dgm:prSet/>
      <dgm:spPr/>
      <dgm:t>
        <a:bodyPr/>
        <a:lstStyle/>
        <a:p>
          <a:endParaRPr lang="en-US"/>
        </a:p>
      </dgm:t>
    </dgm:pt>
    <dgm:pt modelId="{46CD6740-9DB1-4230-9AF5-E764913D5BF4}" type="sibTrans" cxnId="{FC1564EF-558A-4A18-B905-7BE3ED2B5978}">
      <dgm:prSet/>
      <dgm:spPr/>
      <dgm:t>
        <a:bodyPr/>
        <a:lstStyle/>
        <a:p>
          <a:endParaRPr lang="en-US"/>
        </a:p>
      </dgm:t>
    </dgm:pt>
    <dgm:pt modelId="{B23F9429-10E5-489A-89C8-B0D87171A8EE}" type="pres">
      <dgm:prSet presAssocID="{14B7A3C9-11B9-4DF8-A06C-12A97061B32B}" presName="diagram" presStyleCnt="0">
        <dgm:presLayoutVars>
          <dgm:dir/>
          <dgm:resizeHandles val="exact"/>
        </dgm:presLayoutVars>
      </dgm:prSet>
      <dgm:spPr/>
    </dgm:pt>
    <dgm:pt modelId="{AA8742A1-C001-4447-AC96-20298CA99B57}" type="pres">
      <dgm:prSet presAssocID="{70F90824-40F0-4C77-BA24-52F16AE71F4B}" presName="node" presStyleLbl="node1" presStyleIdx="0" presStyleCnt="6">
        <dgm:presLayoutVars>
          <dgm:bulletEnabled val="1"/>
        </dgm:presLayoutVars>
      </dgm:prSet>
      <dgm:spPr/>
    </dgm:pt>
    <dgm:pt modelId="{0252BADD-9648-40C2-A102-C018F0249251}" type="pres">
      <dgm:prSet presAssocID="{0EB62560-9C28-4C8E-9228-84D364355AA4}" presName="sibTrans" presStyleCnt="0"/>
      <dgm:spPr/>
    </dgm:pt>
    <dgm:pt modelId="{46CEE284-D03F-4C0E-8695-AEC786898A05}" type="pres">
      <dgm:prSet presAssocID="{8D2CD5F6-DCD0-40A0-B24D-C87DF5B5CF37}" presName="node" presStyleLbl="node1" presStyleIdx="1" presStyleCnt="6">
        <dgm:presLayoutVars>
          <dgm:bulletEnabled val="1"/>
        </dgm:presLayoutVars>
      </dgm:prSet>
      <dgm:spPr/>
    </dgm:pt>
    <dgm:pt modelId="{BD090925-2FE5-46E5-8AB5-A41089CA3415}" type="pres">
      <dgm:prSet presAssocID="{D6DD8169-C840-4740-986F-55DFC59D4997}" presName="sibTrans" presStyleCnt="0"/>
      <dgm:spPr/>
    </dgm:pt>
    <dgm:pt modelId="{2A54E0A4-B28A-47AB-8FEC-CDE4E636F7AC}" type="pres">
      <dgm:prSet presAssocID="{0B379FC4-66F7-40D5-90BF-102E1D8DF3DE}" presName="node" presStyleLbl="node1" presStyleIdx="2" presStyleCnt="6">
        <dgm:presLayoutVars>
          <dgm:bulletEnabled val="1"/>
        </dgm:presLayoutVars>
      </dgm:prSet>
      <dgm:spPr/>
    </dgm:pt>
    <dgm:pt modelId="{763BA341-11C4-4787-8FC4-942F89973B61}" type="pres">
      <dgm:prSet presAssocID="{4E42E241-F3B5-4618-A8AB-925600817561}" presName="sibTrans" presStyleCnt="0"/>
      <dgm:spPr/>
    </dgm:pt>
    <dgm:pt modelId="{16314275-F510-47E8-B63B-CF3384DE0291}" type="pres">
      <dgm:prSet presAssocID="{C7D15484-878B-465D-95EC-0F31B7665BAF}" presName="node" presStyleLbl="node1" presStyleIdx="3" presStyleCnt="6">
        <dgm:presLayoutVars>
          <dgm:bulletEnabled val="1"/>
        </dgm:presLayoutVars>
      </dgm:prSet>
      <dgm:spPr/>
    </dgm:pt>
    <dgm:pt modelId="{F6BE6792-4BD0-4AFA-936B-D6C87DC843EE}" type="pres">
      <dgm:prSet presAssocID="{6155AC15-E7E7-473F-89BF-C66770CCF740}" presName="sibTrans" presStyleCnt="0"/>
      <dgm:spPr/>
    </dgm:pt>
    <dgm:pt modelId="{C1742576-254D-4429-B25A-ED0DBF9CE6A5}" type="pres">
      <dgm:prSet presAssocID="{9A8CD618-6410-46F1-8991-0186A0077EB5}" presName="node" presStyleLbl="node1" presStyleIdx="4" presStyleCnt="6">
        <dgm:presLayoutVars>
          <dgm:bulletEnabled val="1"/>
        </dgm:presLayoutVars>
      </dgm:prSet>
      <dgm:spPr/>
    </dgm:pt>
    <dgm:pt modelId="{CE7CF284-5801-48F7-9743-AA9123FA5A02}" type="pres">
      <dgm:prSet presAssocID="{AFD5A5ED-0D77-4B33-8918-1ED51ACB8CDD}" presName="sibTrans" presStyleCnt="0"/>
      <dgm:spPr/>
    </dgm:pt>
    <dgm:pt modelId="{FAA14845-923B-4CDB-99DC-9277E1DDBF2A}" type="pres">
      <dgm:prSet presAssocID="{DD396B08-6F6D-4EAF-B1C6-752CC909E2BF}" presName="node" presStyleLbl="node1" presStyleIdx="5" presStyleCnt="6">
        <dgm:presLayoutVars>
          <dgm:bulletEnabled val="1"/>
        </dgm:presLayoutVars>
      </dgm:prSet>
      <dgm:spPr/>
    </dgm:pt>
  </dgm:ptLst>
  <dgm:cxnLst>
    <dgm:cxn modelId="{F9BE6302-CD89-4BCC-AADA-74EDEA3F6077}" type="presOf" srcId="{C7D15484-878B-465D-95EC-0F31B7665BAF}" destId="{16314275-F510-47E8-B63B-CF3384DE0291}" srcOrd="0" destOrd="0" presId="urn:microsoft.com/office/officeart/2005/8/layout/default"/>
    <dgm:cxn modelId="{0A537208-0889-4C6B-AED1-54740B325240}" type="presOf" srcId="{DD396B08-6F6D-4EAF-B1C6-752CC909E2BF}" destId="{FAA14845-923B-4CDB-99DC-9277E1DDBF2A}" srcOrd="0" destOrd="0" presId="urn:microsoft.com/office/officeart/2005/8/layout/default"/>
    <dgm:cxn modelId="{D9C50C23-CACF-447B-B30A-A341A69064FA}" srcId="{14B7A3C9-11B9-4DF8-A06C-12A97061B32B}" destId="{8D2CD5F6-DCD0-40A0-B24D-C87DF5B5CF37}" srcOrd="1" destOrd="0" parTransId="{7C7C537D-4F04-493F-87D0-5C850EA2A6BD}" sibTransId="{D6DD8169-C840-4740-986F-55DFC59D4997}"/>
    <dgm:cxn modelId="{5ECF5226-B4D5-4A13-A309-F9F8B5FB6F16}" type="presOf" srcId="{0B379FC4-66F7-40D5-90BF-102E1D8DF3DE}" destId="{2A54E0A4-B28A-47AB-8FEC-CDE4E636F7AC}" srcOrd="0" destOrd="0" presId="urn:microsoft.com/office/officeart/2005/8/layout/default"/>
    <dgm:cxn modelId="{81D9972C-38AC-40D9-8D2B-2AA91FFDF875}" type="presOf" srcId="{8D2CD5F6-DCD0-40A0-B24D-C87DF5B5CF37}" destId="{46CEE284-D03F-4C0E-8695-AEC786898A05}" srcOrd="0" destOrd="0" presId="urn:microsoft.com/office/officeart/2005/8/layout/default"/>
    <dgm:cxn modelId="{40D0FA60-C376-441D-8012-D35546C3C4D6}" type="presOf" srcId="{70F90824-40F0-4C77-BA24-52F16AE71F4B}" destId="{AA8742A1-C001-4447-AC96-20298CA99B57}" srcOrd="0" destOrd="0" presId="urn:microsoft.com/office/officeart/2005/8/layout/default"/>
    <dgm:cxn modelId="{BA81A54A-7614-45DF-BF45-6257FA6027CD}" type="presOf" srcId="{14B7A3C9-11B9-4DF8-A06C-12A97061B32B}" destId="{B23F9429-10E5-489A-89C8-B0D87171A8EE}" srcOrd="0" destOrd="0" presId="urn:microsoft.com/office/officeart/2005/8/layout/default"/>
    <dgm:cxn modelId="{36E9054C-F4D9-41C4-839E-2148A2EBD673}" type="presOf" srcId="{9A8CD618-6410-46F1-8991-0186A0077EB5}" destId="{C1742576-254D-4429-B25A-ED0DBF9CE6A5}" srcOrd="0" destOrd="0" presId="urn:microsoft.com/office/officeart/2005/8/layout/default"/>
    <dgm:cxn modelId="{61EE1898-7719-4849-AFA4-32168420CD72}" srcId="{14B7A3C9-11B9-4DF8-A06C-12A97061B32B}" destId="{C7D15484-878B-465D-95EC-0F31B7665BAF}" srcOrd="3" destOrd="0" parTransId="{CB9AF35A-613B-4197-99C9-A0D4BDEA6687}" sibTransId="{6155AC15-E7E7-473F-89BF-C66770CCF740}"/>
    <dgm:cxn modelId="{F0692A9A-9167-414A-907D-D9A0191E6031}" srcId="{14B7A3C9-11B9-4DF8-A06C-12A97061B32B}" destId="{0B379FC4-66F7-40D5-90BF-102E1D8DF3DE}" srcOrd="2" destOrd="0" parTransId="{0B976520-5270-446B-BA05-19B7F730C26F}" sibTransId="{4E42E241-F3B5-4618-A8AB-925600817561}"/>
    <dgm:cxn modelId="{1A4A96CA-8E7E-4DE9-AB12-DCC3EF06F752}" srcId="{14B7A3C9-11B9-4DF8-A06C-12A97061B32B}" destId="{9A8CD618-6410-46F1-8991-0186A0077EB5}" srcOrd="4" destOrd="0" parTransId="{D35722D7-5A8F-48F9-9C9E-AE0F856B2F0E}" sibTransId="{AFD5A5ED-0D77-4B33-8918-1ED51ACB8CDD}"/>
    <dgm:cxn modelId="{DDDDFFE0-AC27-4BCD-9612-EED66415B355}" srcId="{14B7A3C9-11B9-4DF8-A06C-12A97061B32B}" destId="{70F90824-40F0-4C77-BA24-52F16AE71F4B}" srcOrd="0" destOrd="0" parTransId="{41C84DDA-CCCA-4B6B-A854-D42A18ACB287}" sibTransId="{0EB62560-9C28-4C8E-9228-84D364355AA4}"/>
    <dgm:cxn modelId="{FC1564EF-558A-4A18-B905-7BE3ED2B5978}" srcId="{14B7A3C9-11B9-4DF8-A06C-12A97061B32B}" destId="{DD396B08-6F6D-4EAF-B1C6-752CC909E2BF}" srcOrd="5" destOrd="0" parTransId="{C3E94D33-94F9-4D71-A6E2-7161E407D132}" sibTransId="{46CD6740-9DB1-4230-9AF5-E764913D5BF4}"/>
    <dgm:cxn modelId="{98C1BD32-AD12-4E46-A413-30C67B727B40}" type="presParOf" srcId="{B23F9429-10E5-489A-89C8-B0D87171A8EE}" destId="{AA8742A1-C001-4447-AC96-20298CA99B57}" srcOrd="0" destOrd="0" presId="urn:microsoft.com/office/officeart/2005/8/layout/default"/>
    <dgm:cxn modelId="{8DB979A2-FD82-4EA5-91A7-CF257C074677}" type="presParOf" srcId="{B23F9429-10E5-489A-89C8-B0D87171A8EE}" destId="{0252BADD-9648-40C2-A102-C018F0249251}" srcOrd="1" destOrd="0" presId="urn:microsoft.com/office/officeart/2005/8/layout/default"/>
    <dgm:cxn modelId="{89293077-8F19-49C6-A857-4A57880E5ABF}" type="presParOf" srcId="{B23F9429-10E5-489A-89C8-B0D87171A8EE}" destId="{46CEE284-D03F-4C0E-8695-AEC786898A05}" srcOrd="2" destOrd="0" presId="urn:microsoft.com/office/officeart/2005/8/layout/default"/>
    <dgm:cxn modelId="{CEFC2C9B-5178-4BB8-A39E-ED34DA9A0E19}" type="presParOf" srcId="{B23F9429-10E5-489A-89C8-B0D87171A8EE}" destId="{BD090925-2FE5-46E5-8AB5-A41089CA3415}" srcOrd="3" destOrd="0" presId="urn:microsoft.com/office/officeart/2005/8/layout/default"/>
    <dgm:cxn modelId="{3484F305-DD8B-4609-88AD-90A3DC9776E7}" type="presParOf" srcId="{B23F9429-10E5-489A-89C8-B0D87171A8EE}" destId="{2A54E0A4-B28A-47AB-8FEC-CDE4E636F7AC}" srcOrd="4" destOrd="0" presId="urn:microsoft.com/office/officeart/2005/8/layout/default"/>
    <dgm:cxn modelId="{EF88ED76-AFA3-48BF-9F3B-B5278F8FB3C1}" type="presParOf" srcId="{B23F9429-10E5-489A-89C8-B0D87171A8EE}" destId="{763BA341-11C4-4787-8FC4-942F89973B61}" srcOrd="5" destOrd="0" presId="urn:microsoft.com/office/officeart/2005/8/layout/default"/>
    <dgm:cxn modelId="{74835AE7-B5D9-4FE7-9A94-EAA0BE703397}" type="presParOf" srcId="{B23F9429-10E5-489A-89C8-B0D87171A8EE}" destId="{16314275-F510-47E8-B63B-CF3384DE0291}" srcOrd="6" destOrd="0" presId="urn:microsoft.com/office/officeart/2005/8/layout/default"/>
    <dgm:cxn modelId="{726BCDF8-1562-43F1-A98C-549216016F43}" type="presParOf" srcId="{B23F9429-10E5-489A-89C8-B0D87171A8EE}" destId="{F6BE6792-4BD0-4AFA-936B-D6C87DC843EE}" srcOrd="7" destOrd="0" presId="urn:microsoft.com/office/officeart/2005/8/layout/default"/>
    <dgm:cxn modelId="{4AACF2DD-4CA6-4F73-B365-FF7B0916063D}" type="presParOf" srcId="{B23F9429-10E5-489A-89C8-B0D87171A8EE}" destId="{C1742576-254D-4429-B25A-ED0DBF9CE6A5}" srcOrd="8" destOrd="0" presId="urn:microsoft.com/office/officeart/2005/8/layout/default"/>
    <dgm:cxn modelId="{5A68666A-4C04-43DF-AABB-BAAB8C5CACF2}" type="presParOf" srcId="{B23F9429-10E5-489A-89C8-B0D87171A8EE}" destId="{CE7CF284-5801-48F7-9743-AA9123FA5A02}" srcOrd="9" destOrd="0" presId="urn:microsoft.com/office/officeart/2005/8/layout/default"/>
    <dgm:cxn modelId="{1D2C5A7A-B9ED-40A6-BC08-D6B9F52BDDD6}" type="presParOf" srcId="{B23F9429-10E5-489A-89C8-B0D87171A8EE}" destId="{FAA14845-923B-4CDB-99DC-9277E1DDBF2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742A1-C001-4447-AC96-20298CA99B57}">
      <dsp:nvSpPr>
        <dsp:cNvPr id="0" name=""/>
        <dsp:cNvSpPr/>
      </dsp:nvSpPr>
      <dsp:spPr>
        <a:xfrm>
          <a:off x="19608" y="1532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Skip</a:t>
          </a:r>
          <a:endParaRPr lang="en-US" sz="2300" kern="1200"/>
        </a:p>
      </dsp:txBody>
      <dsp:txXfrm>
        <a:off x="19608" y="1532"/>
        <a:ext cx="1952760" cy="1171656"/>
      </dsp:txXfrm>
    </dsp:sp>
    <dsp:sp modelId="{46CEE284-D03F-4C0E-8695-AEC786898A05}">
      <dsp:nvSpPr>
        <dsp:cNvPr id="0" name=""/>
        <dsp:cNvSpPr/>
      </dsp:nvSpPr>
      <dsp:spPr>
        <a:xfrm>
          <a:off x="2167644" y="1532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Observasjoner</a:t>
          </a:r>
          <a:endParaRPr lang="en-US" sz="2300" kern="1200"/>
        </a:p>
      </dsp:txBody>
      <dsp:txXfrm>
        <a:off x="2167644" y="1532"/>
        <a:ext cx="1952760" cy="1171656"/>
      </dsp:txXfrm>
    </dsp:sp>
    <dsp:sp modelId="{2A54E0A4-B28A-47AB-8FEC-CDE4E636F7AC}">
      <dsp:nvSpPr>
        <dsp:cNvPr id="0" name=""/>
        <dsp:cNvSpPr/>
      </dsp:nvSpPr>
      <dsp:spPr>
        <a:xfrm>
          <a:off x="19608" y="1368464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Tidsserier</a:t>
          </a:r>
          <a:endParaRPr lang="en-US" sz="2300" kern="1200"/>
        </a:p>
      </dsp:txBody>
      <dsp:txXfrm>
        <a:off x="19608" y="1368464"/>
        <a:ext cx="1952760" cy="1171656"/>
      </dsp:txXfrm>
    </dsp:sp>
    <dsp:sp modelId="{16314275-F510-47E8-B63B-CF3384DE0291}">
      <dsp:nvSpPr>
        <dsp:cNvPr id="0" name=""/>
        <dsp:cNvSpPr/>
      </dsp:nvSpPr>
      <dsp:spPr>
        <a:xfrm>
          <a:off x="2167644" y="1368464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Modeller</a:t>
          </a:r>
          <a:endParaRPr lang="en-US" sz="2300" kern="1200"/>
        </a:p>
      </dsp:txBody>
      <dsp:txXfrm>
        <a:off x="2167644" y="1368464"/>
        <a:ext cx="1952760" cy="1171656"/>
      </dsp:txXfrm>
    </dsp:sp>
    <dsp:sp modelId="{C1742576-254D-4429-B25A-ED0DBF9CE6A5}">
      <dsp:nvSpPr>
        <dsp:cNvPr id="0" name=""/>
        <dsp:cNvSpPr/>
      </dsp:nvSpPr>
      <dsp:spPr>
        <a:xfrm>
          <a:off x="19608" y="2735397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Fagkunnskap</a:t>
          </a:r>
          <a:endParaRPr lang="en-US" sz="2300" kern="1200"/>
        </a:p>
      </dsp:txBody>
      <dsp:txXfrm>
        <a:off x="19608" y="2735397"/>
        <a:ext cx="1952760" cy="1171656"/>
      </dsp:txXfrm>
    </dsp:sp>
    <dsp:sp modelId="{FAA14845-923B-4CDB-99DC-9277E1DDBF2A}">
      <dsp:nvSpPr>
        <dsp:cNvPr id="0" name=""/>
        <dsp:cNvSpPr/>
      </dsp:nvSpPr>
      <dsp:spPr>
        <a:xfrm>
          <a:off x="2167644" y="2735397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Erfaring</a:t>
          </a:r>
          <a:endParaRPr lang="en-US" sz="2300" kern="1200" dirty="0"/>
        </a:p>
      </dsp:txBody>
      <dsp:txXfrm>
        <a:off x="2167644" y="2735397"/>
        <a:ext cx="1952760" cy="1171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7B4300-3182-498E-9DC3-130C012C6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E3EEDA1-EC43-46B3-9F54-9287DAD12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227BB2-C196-40C7-9616-48F4A0DC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E2F7BA-F0A3-464A-8912-AE1D6836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AF1C24-03E0-4D1D-BD60-6848860A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274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65C2F1-37E9-48F8-AAFC-AA5D6B63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8D3F9BC-3516-42C9-8245-255701D66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D2A8FD-A256-4770-AA4A-109CAD81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5B5103-28C1-4304-B727-5553AB97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2410B1-28CA-4D9E-91B5-313D85B9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47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2BE4DD2-A497-4831-BE35-7510C82AE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492A279-F9C1-47C0-ACFD-96B480E04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18F7AD-EEFA-4CE9-A603-A84BEC89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DD6483-011D-442B-87BD-6A9B95FA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D318C1-55DC-4BF9-9699-B1BD8601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853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BADA26-3B03-4B44-ADFD-69759976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33878F-FAB9-4754-B61B-E9C98A2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7B31ED-1055-4C15-9991-27B0B841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AB86BE-6D81-477F-BE0B-D987B239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7B5394-907F-4092-BAA7-B7BBA47F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460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2E62BB-69E9-4814-89FE-411D0504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9C089E-AB09-4C43-9FED-43FC0DC4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11EFC2-696C-49A1-9D70-59B7534A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7E27EF-33A1-4C74-9C24-94A75411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3FD8FE-BE3F-40DB-8069-8BF84279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67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580C17-19C8-48C7-8412-343C79B3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BD1A32-0191-4379-90F7-E8D2F012C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4A803B3-13BE-4A28-AECD-88D5E3DAC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7E69BE-DBBC-4CA3-AD58-4755F5B5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0972071-72FB-4046-992C-51FCECF5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C446490-BF81-4BDA-96D4-658AE5B1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17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0F64D3-53FE-4131-A23C-6C4B78BC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BDDDCB-8964-4902-BF77-86294CF96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634A41F-7BE2-42BD-BB33-08ED91C90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972F7AB-DAC4-4930-A5CC-052E1B0FA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91C70C-91EB-4302-8694-95967C1D4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5B4214D-F0C7-499E-932A-331600AB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F446D7B-D540-4B1F-9906-302EEA3D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06EAA1D-A3F9-4926-BF37-54D4048A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968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D34BF6-842C-48B9-8A54-A40CE128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720A553-383B-46F0-A35F-31648590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D5285D-E018-41AD-80F9-E6A431C6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F24AE6-8962-48A3-84BB-8B84FA48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42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F370619-5709-460E-82EE-FD75DB0C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B22EE41-7C4E-4A28-8756-E7E7F291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60D2D4-9C29-4501-8B4C-1A9FC83F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709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D2EE91-B084-4478-A033-D3C74F31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BCA7FE-2766-4D7C-B35D-E65596D2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03FA72-A739-432A-934E-0ED8BC723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763B2E-D7FE-48CE-BC9B-B838EF8A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7263EBB-EBA2-4E85-825B-245297A1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57A77BD-98F1-4B59-A339-63A8A7E9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400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775598-869C-4B95-A8CA-353C3CD2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EB0B5C-7798-45D6-B5E3-441C079C7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785CAC-DBF8-4C43-9EC6-BD76E8ACC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C465265-09A3-444D-9775-DD3F3887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CD4FAE8-861A-4D06-9AAF-DC5DA626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8FF91DD-0085-4F8F-97C9-ABC888C6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906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809D"/>
            </a:gs>
            <a:gs pos="88000">
              <a:srgbClr val="C1C2C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D2B2D1D-A500-46DE-8579-F84D86B2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A28384-BCD0-4ED8-B1F5-65402ACFA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135907-73FA-47D3-9D91-846471B4D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CB0D0-A666-4D22-B505-BAA6854C2F7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E95644-4600-4131-9D07-7D6F1D8DE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2BC36A-3D67-45C5-A608-E02EF3EDF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61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9866A9-B167-4D75-8F7F-360025AD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2DD07C1-6CFB-48E5-AD0E-AC091042B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F9A8FC0F-BD29-4D9A-ABF1-D75E3A269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6E506628-C35E-40CD-9576-E088B5613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4" b="17799"/>
          <a:stretch/>
        </p:blipFill>
        <p:spPr>
          <a:xfrm>
            <a:off x="-3048" y="-7167"/>
            <a:ext cx="12191997" cy="3576398"/>
          </a:xfrm>
          <a:prstGeom prst="rect">
            <a:avLst/>
          </a:prstGeom>
        </p:spPr>
      </p:pic>
      <p:pic>
        <p:nvPicPr>
          <p:cNvPr id="6" name="Grafikk 5" descr="Bølge">
            <a:extLst>
              <a:ext uri="{FF2B5EF4-FFF2-40B4-BE49-F238E27FC236}">
                <a16:creationId xmlns:a16="http://schemas.microsoft.com/office/drawing/2014/main" id="{950E1BB5-F605-4E93-A7F6-22A8F1D4E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1299" y="1065276"/>
            <a:ext cx="4727448" cy="472744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592" y="3271103"/>
            <a:ext cx="5631417" cy="2487212"/>
          </a:xfrm>
        </p:spPr>
        <p:txBody>
          <a:bodyPr anchor="ctr">
            <a:normAutofit/>
          </a:bodyPr>
          <a:lstStyle/>
          <a:p>
            <a:pPr algn="l"/>
            <a:r>
              <a:rPr lang="nb-NO" dirty="0">
                <a:solidFill>
                  <a:srgbClr val="5C646F"/>
                </a:solidFill>
                <a:latin typeface="Myriad Pro Light" panose="020B0603030403020204" pitchFamily="34" charset="0"/>
              </a:rPr>
              <a:t>Norge har forskningsmiljø med arktisk og marin kompetanse i internasjonal topp-klasse.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592" y="1504218"/>
            <a:ext cx="5633531" cy="2226769"/>
          </a:xfrm>
        </p:spPr>
        <p:txBody>
          <a:bodyPr anchor="ctr">
            <a:normAutofit/>
          </a:bodyPr>
          <a:lstStyle/>
          <a:p>
            <a:pPr algn="l"/>
            <a:r>
              <a:rPr lang="nb-NO" sz="3000" dirty="0">
                <a:solidFill>
                  <a:schemeClr val="bg1"/>
                </a:solidFill>
                <a:latin typeface="Myriad Pro Light" panose="020B0603030403020204" pitchFamily="34" charset="0"/>
              </a:rPr>
              <a:t>Norge har forskningsmiljø med arktisk og marin kompetanse i internasjonal topp-klasse.</a:t>
            </a: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1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30322" r="-1702" b="32685"/>
          <a:stretch/>
        </p:blipFill>
        <p:spPr>
          <a:xfrm>
            <a:off x="0" y="-5382"/>
            <a:ext cx="12371293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841664"/>
            <a:ext cx="5203990" cy="2782723"/>
          </a:xfrm>
        </p:spPr>
        <p:txBody>
          <a:bodyPr anchor="b">
            <a:normAutofit/>
          </a:bodyPr>
          <a:lstStyle/>
          <a:p>
            <a:pPr algn="l"/>
            <a:r>
              <a:rPr lang="nb-NO" sz="3000" i="1" dirty="0">
                <a:latin typeface="Myriad Pro Light" panose="020B0603030403020204" pitchFamily="34" charset="0"/>
              </a:rPr>
              <a:t>Arven etter Nansen er Norges felles satsing for å forstå de store klimaendringene som skjer i Barentshavet og i Arktis. </a:t>
            </a: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644" y="3764655"/>
            <a:ext cx="5203990" cy="2374078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The Nansen Legacy is the collective response of the Norwegian research community to the outstanding changes witnessed in the Barents Sea and the Arctic as a whole.</a:t>
            </a:r>
            <a:endParaRPr lang="nb-NO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9E2DCE9-4B83-44C5-B009-FFECDBE57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677" y="1657836"/>
            <a:ext cx="3570567" cy="357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E1688BD8-C261-4ABB-9E01-78C348AF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77" y="622165"/>
            <a:ext cx="5074368" cy="2229173"/>
          </a:xfrm>
        </p:spPr>
        <p:txBody>
          <a:bodyPr anchor="b">
            <a:normAutofit/>
          </a:bodyPr>
          <a:lstStyle/>
          <a:p>
            <a:r>
              <a:rPr lang="nb-NO" sz="2000" dirty="0">
                <a:latin typeface="Myriad Pro Light" panose="020B0603030403020204" pitchFamily="34" charset="0"/>
              </a:rPr>
              <a:t>Åtte statlige institusjoner med sterk faglig arktisk kompetanse:</a:t>
            </a:r>
            <a:br>
              <a:rPr lang="nb-NO" sz="2000" dirty="0">
                <a:latin typeface="Myriad Pro Light" panose="020B0603030403020204" pitchFamily="34" charset="0"/>
              </a:rPr>
            </a:br>
            <a:br>
              <a:rPr lang="nb-NO" sz="2000" dirty="0">
                <a:latin typeface="Myriad Pro Light" panose="020B0603030403020204" pitchFamily="34" charset="0"/>
              </a:rPr>
            </a:br>
            <a:r>
              <a:rPr lang="en-US" sz="2000" i="1" dirty="0"/>
              <a:t>The Nansen Legacy consortium is a union of Norwegian polar scientists from ten different research institutions in an endeavor to join expertise and forces</a:t>
            </a:r>
            <a:endParaRPr lang="nb-NO" sz="2000" dirty="0">
              <a:latin typeface="Myriad Pro Light" panose="020B0603030403020204" pitchFamily="34" charset="0"/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3F28AD6-4454-4C7D-9689-B8FCC41E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831" y="3303247"/>
            <a:ext cx="5074368" cy="2229172"/>
          </a:xfrm>
        </p:spPr>
        <p:txBody>
          <a:bodyPr anchor="t">
            <a:normAutofit fontScale="92500" lnSpcReduction="20000"/>
          </a:bodyPr>
          <a:lstStyle/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Norsk Polarinstitutt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UNIS - The </a:t>
            </a:r>
            <a:r>
              <a:rPr lang="nb-NO" sz="1500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University</a:t>
            </a:r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 Centre in Svalbard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UiT Norges arktiske universitet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Universitetet i Bergen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Universitetet i Oslo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Meteorologisk Institutt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NTNU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Havforskningsinstituttet</a:t>
            </a:r>
          </a:p>
          <a:p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FCDF38C-A48A-47A5-BE0D-3A2DAE599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/>
          <a:stretch/>
        </p:blipFill>
        <p:spPr>
          <a:xfrm>
            <a:off x="7508313" y="0"/>
            <a:ext cx="468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2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809D"/>
            </a:gs>
            <a:gs pos="100000">
              <a:srgbClr val="C1C2CC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871EF2-1406-412E-9DB8-7FBE7694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6761" y="1825625"/>
            <a:ext cx="3735069" cy="1862048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Barentshavet</a:t>
            </a:r>
          </a:p>
          <a:p>
            <a:r>
              <a:rPr lang="nb-NO" dirty="0">
                <a:solidFill>
                  <a:schemeClr val="bg1"/>
                </a:solidFill>
              </a:rPr>
              <a:t>Polhavet</a:t>
            </a:r>
          </a:p>
          <a:p>
            <a:r>
              <a:rPr lang="nb-NO" dirty="0" err="1">
                <a:solidFill>
                  <a:schemeClr val="bg1"/>
                </a:solidFill>
              </a:rPr>
              <a:t>Framstredet</a:t>
            </a:r>
            <a:endParaRPr lang="nb-NO" dirty="0">
              <a:solidFill>
                <a:schemeClr val="bg1"/>
              </a:solidFill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310F15C-333F-414B-AF6F-15041D73A2EF}"/>
              </a:ext>
            </a:extLst>
          </p:cNvPr>
          <p:cNvSpPr txBox="1"/>
          <p:nvPr/>
        </p:nvSpPr>
        <p:spPr>
          <a:xfrm>
            <a:off x="8201577" y="3897716"/>
            <a:ext cx="22948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Oceans</a:t>
            </a:r>
          </a:p>
          <a:p>
            <a:pPr>
              <a:spcAft>
                <a:spcPts val="600"/>
              </a:spcAft>
            </a:pPr>
            <a:endParaRPr lang="nb-NO" sz="800" dirty="0">
              <a:solidFill>
                <a:srgbClr val="5C646F"/>
              </a:solidFill>
              <a:latin typeface="Myriad Pro Light" panose="020B0603030403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Barents Sea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Arctic Ocean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Fram </a:t>
            </a:r>
            <a:r>
              <a:rPr lang="nb-NO" sz="1600" b="1" i="1" dirty="0" err="1">
                <a:solidFill>
                  <a:srgbClr val="5C646F"/>
                </a:solidFill>
                <a:latin typeface="Myriad Pro Light" panose="020B0603030403020204" pitchFamily="34" charset="0"/>
              </a:rPr>
              <a:t>Strait</a:t>
            </a:r>
            <a:endParaRPr lang="nb-NO" sz="1600" dirty="0">
              <a:solidFill>
                <a:srgbClr val="5C646F"/>
              </a:solidFill>
              <a:latin typeface="Myriad Pro Light" panose="020B0603030403020204" pitchFamily="34" charset="0"/>
            </a:endParaRPr>
          </a:p>
          <a:p>
            <a:pPr>
              <a:spcAft>
                <a:spcPts val="600"/>
              </a:spcAft>
            </a:pP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3B8312C-D96C-425E-AD64-46CF1A30ED2A}"/>
              </a:ext>
            </a:extLst>
          </p:cNvPr>
          <p:cNvSpPr txBox="1"/>
          <p:nvPr/>
        </p:nvSpPr>
        <p:spPr>
          <a:xfrm>
            <a:off x="8136761" y="1098236"/>
            <a:ext cx="69868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1" dirty="0">
                <a:latin typeface="Myriad Pro Light" panose="020B0603030403020204" pitchFamily="34" charset="0"/>
              </a:rPr>
              <a:t>Havområder</a:t>
            </a:r>
            <a:endParaRPr lang="nb-NO" sz="4000" dirty="0">
              <a:latin typeface="Myriad Pro Light" panose="020B0603030403020204" pitchFamily="34" charset="0"/>
            </a:endParaRPr>
          </a:p>
          <a:p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1C390C3-1EBC-4D9F-9457-E4F9FD509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8997" r="10349" b="16781"/>
          <a:stretch/>
        </p:blipFill>
        <p:spPr>
          <a:xfrm>
            <a:off x="0" y="-135144"/>
            <a:ext cx="7554665" cy="69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871EF2-1406-412E-9DB8-7FBE7694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741" y="1825625"/>
            <a:ext cx="10515600" cy="4351338"/>
          </a:xfrm>
        </p:spPr>
        <p:txBody>
          <a:bodyPr/>
          <a:lstStyle/>
          <a:p>
            <a:r>
              <a:rPr lang="nb-NO" sz="2000" dirty="0">
                <a:solidFill>
                  <a:schemeClr val="bg1"/>
                </a:solidFill>
              </a:rPr>
              <a:t>Havets fysikk</a:t>
            </a:r>
          </a:p>
          <a:p>
            <a:r>
              <a:rPr lang="nb-NO" sz="2000" dirty="0">
                <a:solidFill>
                  <a:schemeClr val="bg1"/>
                </a:solidFill>
              </a:rPr>
              <a:t>Menneskelig påvirkning</a:t>
            </a:r>
          </a:p>
          <a:p>
            <a:r>
              <a:rPr lang="nb-NO" sz="2000" dirty="0">
                <a:solidFill>
                  <a:schemeClr val="bg1"/>
                </a:solidFill>
              </a:rPr>
              <a:t>Det levende Barentshavet</a:t>
            </a:r>
          </a:p>
          <a:p>
            <a:r>
              <a:rPr lang="nb-NO" sz="2000" dirty="0">
                <a:solidFill>
                  <a:schemeClr val="bg1"/>
                </a:solidFill>
              </a:rPr>
              <a:t>Det framtidige Barentshavet</a:t>
            </a:r>
          </a:p>
          <a:p>
            <a:r>
              <a:rPr lang="nb-NO" sz="2000" dirty="0">
                <a:solidFill>
                  <a:schemeClr val="bg1"/>
                </a:solidFill>
              </a:rPr>
              <a:t>Metode og teknologiutvikling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310F15C-333F-414B-AF6F-15041D73A2EF}"/>
              </a:ext>
            </a:extLst>
          </p:cNvPr>
          <p:cNvSpPr txBox="1"/>
          <p:nvPr/>
        </p:nvSpPr>
        <p:spPr>
          <a:xfrm>
            <a:off x="1385869" y="4389492"/>
            <a:ext cx="552964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600" b="1" i="1" dirty="0">
                <a:latin typeface="Myriad Pro Light" panose="020B0603030403020204" pitchFamily="34" charset="0"/>
              </a:rPr>
              <a:t>Key </a:t>
            </a:r>
            <a:r>
              <a:rPr lang="nb-NO" sz="1600" b="1" i="1" dirty="0" err="1"/>
              <a:t>research</a:t>
            </a:r>
            <a:r>
              <a:rPr lang="nb-NO" sz="1600" b="1" i="1" dirty="0"/>
              <a:t> </a:t>
            </a:r>
            <a:r>
              <a:rPr lang="nb-NO" sz="1600" b="1" i="1" dirty="0" err="1"/>
              <a:t>topics</a:t>
            </a:r>
            <a:r>
              <a:rPr lang="nb-NO" sz="1600" b="1" i="1" dirty="0"/>
              <a:t>:</a:t>
            </a:r>
            <a:endParaRPr lang="nb-NO" sz="1600" dirty="0">
              <a:solidFill>
                <a:srgbClr val="5C646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sea and the physics of sea ice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Human impacts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living Barents Sea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future Barents Sea 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Methods and technological developments</a:t>
            </a:r>
            <a:endParaRPr lang="nb-NO" sz="1600" dirty="0"/>
          </a:p>
          <a:p>
            <a:pPr>
              <a:spcAft>
                <a:spcPts val="600"/>
              </a:spcAft>
            </a:pP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3B8312C-D96C-425E-AD64-46CF1A30ED2A}"/>
              </a:ext>
            </a:extLst>
          </p:cNvPr>
          <p:cNvSpPr txBox="1"/>
          <p:nvPr/>
        </p:nvSpPr>
        <p:spPr>
          <a:xfrm>
            <a:off x="1081934" y="1086557"/>
            <a:ext cx="69868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i="1" dirty="0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Viktige forskningsområder</a:t>
            </a:r>
            <a:endParaRPr lang="nb-NO" sz="2800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28CBDE3-DDB0-45DB-9DDB-3AE10442A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4684"/>
          <a:stretch/>
        </p:blipFill>
        <p:spPr>
          <a:xfrm>
            <a:off x="7530352" y="0"/>
            <a:ext cx="4661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F65783-63A2-4CA2-A8CA-0723D312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985" y="509707"/>
            <a:ext cx="4140014" cy="1330839"/>
          </a:xfrm>
        </p:spPr>
        <p:txBody>
          <a:bodyPr>
            <a:normAutofit/>
          </a:bodyPr>
          <a:lstStyle/>
          <a:p>
            <a:r>
              <a:rPr lang="nb-NO" dirty="0">
                <a:latin typeface="Myriad Pro Light" panose="020B0603030403020204" pitchFamily="34" charset="0"/>
              </a:rPr>
              <a:t>Våre ressurser</a:t>
            </a:r>
          </a:p>
        </p:txBody>
      </p:sp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66395DDE-3AB0-49EF-8149-DB3E2D2C68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90602"/>
              </p:ext>
            </p:extLst>
          </p:nvPr>
        </p:nvGraphicFramePr>
        <p:xfrm>
          <a:off x="7804557" y="2194102"/>
          <a:ext cx="4140013" cy="390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Bilde 9">
            <a:extLst>
              <a:ext uri="{FF2B5EF4-FFF2-40B4-BE49-F238E27FC236}">
                <a16:creationId xmlns:a16="http://schemas.microsoft.com/office/drawing/2014/main" id="{11AEC514-1133-497B-856A-E97EE1B499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2"/>
          <a:stretch/>
        </p:blipFill>
        <p:spPr>
          <a:xfrm>
            <a:off x="-1961557" y="1"/>
            <a:ext cx="9507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DDD8BB0D-D448-4F4B-B5E7-663357298136}"/>
              </a:ext>
            </a:extLst>
          </p:cNvPr>
          <p:cNvSpPr txBox="1">
            <a:spLocks/>
          </p:cNvSpPr>
          <p:nvPr/>
        </p:nvSpPr>
        <p:spPr>
          <a:xfrm>
            <a:off x="8187680" y="849348"/>
            <a:ext cx="3853199" cy="2782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i="1" dirty="0">
                <a:solidFill>
                  <a:schemeClr val="bg1"/>
                </a:solidFill>
                <a:latin typeface="Myriad Pro Light" panose="020B0603030403020204" pitchFamily="34" charset="0"/>
              </a:rPr>
              <a:t>Aldri har så mange norske forskere jobbet sammen i ett og samme prosjekt</a:t>
            </a:r>
            <a:br>
              <a:rPr lang="nb-NO" sz="3700" dirty="0">
                <a:solidFill>
                  <a:schemeClr val="bg1"/>
                </a:solidFill>
              </a:rPr>
            </a:br>
            <a:endParaRPr lang="nb-NO" sz="3700" dirty="0">
              <a:solidFill>
                <a:schemeClr val="bg1"/>
              </a:solidFill>
            </a:endParaRP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503D6D6-C2D3-45C5-9EFE-160563DC4E5D}"/>
              </a:ext>
            </a:extLst>
          </p:cNvPr>
          <p:cNvSpPr txBox="1">
            <a:spLocks/>
          </p:cNvSpPr>
          <p:nvPr/>
        </p:nvSpPr>
        <p:spPr>
          <a:xfrm>
            <a:off x="8412338" y="4225697"/>
            <a:ext cx="2890871" cy="11838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Never before have so many researchers worked together on one and the same project as in the Nansen Legacy</a:t>
            </a:r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5D59F776-4D8B-4707-B1E6-667B98816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9"/>
          <a:stretch/>
        </p:blipFill>
        <p:spPr>
          <a:xfrm>
            <a:off x="0" y="0"/>
            <a:ext cx="754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8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FB301A61-3975-4427-9AD6-C5FC2E4B4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/>
          <a:stretch/>
        </p:blipFill>
        <p:spPr>
          <a:xfrm>
            <a:off x="-2183780" y="-507144"/>
            <a:ext cx="9714133" cy="8129016"/>
          </a:xfrm>
          <a:prstGeom prst="rect">
            <a:avLst/>
          </a:prstGeom>
        </p:spPr>
      </p:pic>
      <p:pic>
        <p:nvPicPr>
          <p:cNvPr id="5" name="Grafikk 4" descr="Gruppe med personer">
            <a:extLst>
              <a:ext uri="{FF2B5EF4-FFF2-40B4-BE49-F238E27FC236}">
                <a16:creationId xmlns:a16="http://schemas.microsoft.com/office/drawing/2014/main" id="{CB21010E-C8C0-46D7-BEF1-E6608F9FA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063" y="2465594"/>
            <a:ext cx="2485581" cy="248558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0A3F50E-9B33-4552-9CE1-DB847EB87332}"/>
              </a:ext>
            </a:extLst>
          </p:cNvPr>
          <p:cNvSpPr txBox="1"/>
          <p:nvPr/>
        </p:nvSpPr>
        <p:spPr>
          <a:xfrm>
            <a:off x="7992507" y="3172643"/>
            <a:ext cx="3734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Our scientists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206EE8-694A-4912-8B8A-6F8C9597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507" y="256727"/>
            <a:ext cx="5203990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Våre</a:t>
            </a:r>
            <a:r>
              <a:rPr lang="en-US" sz="4800" kern="1200" dirty="0">
                <a:solidFill>
                  <a:schemeClr val="bg1"/>
                </a:solidFill>
                <a:latin typeface="Myriad Pro Light" panose="020B0603030403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forskere</a:t>
            </a:r>
            <a:r>
              <a:rPr lang="en-US" sz="4800" kern="1200" dirty="0">
                <a:solidFill>
                  <a:schemeClr val="bg1"/>
                </a:solidFill>
                <a:latin typeface="Myriad Pro Light" panose="020B06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48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9834" r="233" b="52979"/>
          <a:stretch/>
        </p:blipFill>
        <p:spPr>
          <a:xfrm>
            <a:off x="-134783" y="-465"/>
            <a:ext cx="1239381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23" y="1179142"/>
            <a:ext cx="5203990" cy="1698018"/>
          </a:xfrm>
        </p:spPr>
        <p:txBody>
          <a:bodyPr anchor="b">
            <a:normAutofit fontScale="90000"/>
          </a:bodyPr>
          <a:lstStyle/>
          <a:p>
            <a:pPr algn="l"/>
            <a: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Havforsker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Laura de Steur, 45 år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499" y="2121161"/>
            <a:ext cx="5203990" cy="999446"/>
          </a:xfrm>
        </p:spPr>
        <p:txBody>
          <a:bodyPr anchor="t">
            <a:normAutofit/>
          </a:bodyPr>
          <a:lstStyle/>
          <a:p>
            <a:pPr algn="l"/>
            <a:r>
              <a:rPr lang="nb-NO" sz="1200" i="1" dirty="0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Forsker på Østgrønlandsstrømmen i </a:t>
            </a:r>
            <a:r>
              <a:rPr lang="nb-NO" sz="1200" i="1" dirty="0" err="1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Framstredet</a:t>
            </a:r>
            <a:endParaRPr lang="nb-NO" sz="1200" i="1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9D868B34-D14D-4612-A974-9668C0491CFD}"/>
              </a:ext>
            </a:extLst>
          </p:cNvPr>
          <p:cNvSpPr txBox="1">
            <a:spLocks/>
          </p:cNvSpPr>
          <p:nvPr/>
        </p:nvSpPr>
        <p:spPr>
          <a:xfrm>
            <a:off x="1012644" y="3348486"/>
            <a:ext cx="5564890" cy="999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i="1" dirty="0">
                <a:solidFill>
                  <a:schemeClr val="bg1">
                    <a:lumMod val="85000"/>
                  </a:schemeClr>
                </a:solidFill>
              </a:rPr>
              <a:t>«Arktis er i endring. Det er spennende å bidra med observasjoner av hav og havis for å forstå prosesser som skjer på grunn av klimaendring, og som bidrar til f. eks. økt issmelting. 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1C314-442C-484D-A1AD-5CC8D636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1" y="0"/>
            <a:ext cx="4757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246</Words>
  <Application>Microsoft Office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Myriad Pro Light</vt:lpstr>
      <vt:lpstr>Office-tema</vt:lpstr>
      <vt:lpstr>Norge har forskningsmiljø med arktisk og marin kompetanse i internasjonal topp-klasse. </vt:lpstr>
      <vt:lpstr>Arven etter Nansen er Norges felles satsing for å forstå de store klimaendringene som skjer i Barentshavet og i Arktis.  </vt:lpstr>
      <vt:lpstr>Åtte statlige institusjoner med sterk faglig arktisk kompetanse:  The Nansen Legacy consortium is a union of Norwegian polar scientists from ten different research institutions in an endeavor to join expertise and forces</vt:lpstr>
      <vt:lpstr>PowerPoint-presentasjon</vt:lpstr>
      <vt:lpstr>PowerPoint-presentasjon</vt:lpstr>
      <vt:lpstr>Våre ressurser</vt:lpstr>
      <vt:lpstr>PowerPoint-presentasjon</vt:lpstr>
      <vt:lpstr>Våre forskere </vt:lpstr>
      <vt:lpstr>Havforsker Laura de Steur, 45 år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Norge har forskningsmiljø med arktisk og marin kompetanse i internasjonal topp-klasse. </dc:title>
  <dc:creator>Ann Kristin Balto</dc:creator>
  <cp:lastModifiedBy>Ann Kristin Balto</cp:lastModifiedBy>
  <cp:revision>25</cp:revision>
  <dcterms:created xsi:type="dcterms:W3CDTF">2021-06-29T14:41:05Z</dcterms:created>
  <dcterms:modified xsi:type="dcterms:W3CDTF">2021-07-09T13:08:00Z</dcterms:modified>
</cp:coreProperties>
</file>