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273" r:id="rId2"/>
    <p:sldId id="263" r:id="rId3"/>
    <p:sldId id="274" r:id="rId4"/>
  </p:sldIdLst>
  <p:sldSz cx="32040513" cy="23039388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FFF"/>
    <a:srgbClr val="000000"/>
    <a:srgbClr val="FFC000"/>
    <a:srgbClr val="ED8402"/>
    <a:srgbClr val="ED8404"/>
    <a:srgbClr val="A7FFFF"/>
    <a:srgbClr val="E6E6E6"/>
    <a:srgbClr val="E37600"/>
    <a:srgbClr val="AAFFFF"/>
    <a:srgbClr val="61B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48" d="100"/>
          <a:sy n="48" d="100"/>
        </p:scale>
        <p:origin x="64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99248-E01D-459C-B25F-481D75D3A702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69975" y="1243013"/>
            <a:ext cx="46656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478D8-320C-4C8F-A17D-C2226EA36F3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515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1pPr>
    <a:lvl2pPr marL="463235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2pPr>
    <a:lvl3pPr marL="926470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3pPr>
    <a:lvl4pPr marL="1389705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4pPr>
    <a:lvl5pPr marL="1852940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5pPr>
    <a:lvl6pPr marL="2316175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6pPr>
    <a:lvl7pPr marL="2779410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7pPr>
    <a:lvl8pPr marL="3242645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8pPr>
    <a:lvl9pPr marL="3705880" algn="l" defTabSz="926470" rtl="0" eaLnBrk="1" latinLnBrk="0" hangingPunct="1">
      <a:defRPr sz="12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069975" y="1243013"/>
            <a:ext cx="4665663" cy="33559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478D8-320C-4C8F-A17D-C2226EA36F3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58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3039" y="3770568"/>
            <a:ext cx="27234436" cy="8021120"/>
          </a:xfrm>
        </p:spPr>
        <p:txBody>
          <a:bodyPr anchor="b"/>
          <a:lstStyle>
            <a:lvl1pPr algn="ctr">
              <a:defRPr sz="20157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5064" y="12101014"/>
            <a:ext cx="24030385" cy="5562517"/>
          </a:xfrm>
        </p:spPr>
        <p:txBody>
          <a:bodyPr/>
          <a:lstStyle>
            <a:lvl1pPr marL="0" indent="0" algn="ctr">
              <a:buNone/>
              <a:defRPr sz="8063"/>
            </a:lvl1pPr>
            <a:lvl2pPr marL="1535963" indent="0" algn="ctr">
              <a:buNone/>
              <a:defRPr sz="6719"/>
            </a:lvl2pPr>
            <a:lvl3pPr marL="3071927" indent="0" algn="ctr">
              <a:buNone/>
              <a:defRPr sz="6047"/>
            </a:lvl3pPr>
            <a:lvl4pPr marL="4607890" indent="0" algn="ctr">
              <a:buNone/>
              <a:defRPr sz="5375"/>
            </a:lvl4pPr>
            <a:lvl5pPr marL="6143854" indent="0" algn="ctr">
              <a:buNone/>
              <a:defRPr sz="5375"/>
            </a:lvl5pPr>
            <a:lvl6pPr marL="7679817" indent="0" algn="ctr">
              <a:buNone/>
              <a:defRPr sz="5375"/>
            </a:lvl6pPr>
            <a:lvl7pPr marL="9215780" indent="0" algn="ctr">
              <a:buNone/>
              <a:defRPr sz="5375"/>
            </a:lvl7pPr>
            <a:lvl8pPr marL="10751744" indent="0" algn="ctr">
              <a:buNone/>
              <a:defRPr sz="5375"/>
            </a:lvl8pPr>
            <a:lvl9pPr marL="12287707" indent="0" algn="ctr">
              <a:buNone/>
              <a:defRPr sz="5375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988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519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28994" y="1226634"/>
            <a:ext cx="6908736" cy="19524816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2787" y="1226634"/>
            <a:ext cx="20325700" cy="19524816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54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214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099" y="5743854"/>
            <a:ext cx="27634942" cy="9583744"/>
          </a:xfrm>
        </p:spPr>
        <p:txBody>
          <a:bodyPr anchor="b"/>
          <a:lstStyle>
            <a:lvl1pPr>
              <a:defRPr sz="20157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6099" y="15418264"/>
            <a:ext cx="27634942" cy="5039864"/>
          </a:xfrm>
        </p:spPr>
        <p:txBody>
          <a:bodyPr/>
          <a:lstStyle>
            <a:lvl1pPr marL="0" indent="0">
              <a:buNone/>
              <a:defRPr sz="8063">
                <a:solidFill>
                  <a:schemeClr val="tx1"/>
                </a:solidFill>
              </a:defRPr>
            </a:lvl1pPr>
            <a:lvl2pPr marL="1535963" indent="0">
              <a:buNone/>
              <a:defRPr sz="6719">
                <a:solidFill>
                  <a:schemeClr val="tx1">
                    <a:tint val="75000"/>
                  </a:schemeClr>
                </a:solidFill>
              </a:defRPr>
            </a:lvl2pPr>
            <a:lvl3pPr marL="3071927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3pPr>
            <a:lvl4pPr marL="4607890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4pPr>
            <a:lvl5pPr marL="6143854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5pPr>
            <a:lvl6pPr marL="7679817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6pPr>
            <a:lvl7pPr marL="9215780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7pPr>
            <a:lvl8pPr marL="10751744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8pPr>
            <a:lvl9pPr marL="12287707" indent="0">
              <a:buNone/>
              <a:defRPr sz="53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582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2785" y="6133170"/>
            <a:ext cx="13617218" cy="146182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20510" y="6133170"/>
            <a:ext cx="13617218" cy="146182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616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959" y="1226639"/>
            <a:ext cx="27634942" cy="445321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6962" y="5647852"/>
            <a:ext cx="13554637" cy="2767925"/>
          </a:xfrm>
        </p:spPr>
        <p:txBody>
          <a:bodyPr anchor="b"/>
          <a:lstStyle>
            <a:lvl1pPr marL="0" indent="0">
              <a:buNone/>
              <a:defRPr sz="8063" b="1"/>
            </a:lvl1pPr>
            <a:lvl2pPr marL="1535963" indent="0">
              <a:buNone/>
              <a:defRPr sz="6719" b="1"/>
            </a:lvl2pPr>
            <a:lvl3pPr marL="3071927" indent="0">
              <a:buNone/>
              <a:defRPr sz="6047" b="1"/>
            </a:lvl3pPr>
            <a:lvl4pPr marL="4607890" indent="0">
              <a:buNone/>
              <a:defRPr sz="5375" b="1"/>
            </a:lvl4pPr>
            <a:lvl5pPr marL="6143854" indent="0">
              <a:buNone/>
              <a:defRPr sz="5375" b="1"/>
            </a:lvl5pPr>
            <a:lvl6pPr marL="7679817" indent="0">
              <a:buNone/>
              <a:defRPr sz="5375" b="1"/>
            </a:lvl6pPr>
            <a:lvl7pPr marL="9215780" indent="0">
              <a:buNone/>
              <a:defRPr sz="5375" b="1"/>
            </a:lvl7pPr>
            <a:lvl8pPr marL="10751744" indent="0">
              <a:buNone/>
              <a:defRPr sz="5375" b="1"/>
            </a:lvl8pPr>
            <a:lvl9pPr marL="12287707" indent="0">
              <a:buNone/>
              <a:defRPr sz="5375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6962" y="8415776"/>
            <a:ext cx="13554637" cy="123783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20512" y="5647852"/>
            <a:ext cx="13621391" cy="2767925"/>
          </a:xfrm>
        </p:spPr>
        <p:txBody>
          <a:bodyPr anchor="b"/>
          <a:lstStyle>
            <a:lvl1pPr marL="0" indent="0">
              <a:buNone/>
              <a:defRPr sz="8063" b="1"/>
            </a:lvl1pPr>
            <a:lvl2pPr marL="1535963" indent="0">
              <a:buNone/>
              <a:defRPr sz="6719" b="1"/>
            </a:lvl2pPr>
            <a:lvl3pPr marL="3071927" indent="0">
              <a:buNone/>
              <a:defRPr sz="6047" b="1"/>
            </a:lvl3pPr>
            <a:lvl4pPr marL="4607890" indent="0">
              <a:buNone/>
              <a:defRPr sz="5375" b="1"/>
            </a:lvl4pPr>
            <a:lvl5pPr marL="6143854" indent="0">
              <a:buNone/>
              <a:defRPr sz="5375" b="1"/>
            </a:lvl5pPr>
            <a:lvl6pPr marL="7679817" indent="0">
              <a:buNone/>
              <a:defRPr sz="5375" b="1"/>
            </a:lvl6pPr>
            <a:lvl7pPr marL="9215780" indent="0">
              <a:buNone/>
              <a:defRPr sz="5375" b="1"/>
            </a:lvl7pPr>
            <a:lvl8pPr marL="10751744" indent="0">
              <a:buNone/>
              <a:defRPr sz="5375" b="1"/>
            </a:lvl8pPr>
            <a:lvl9pPr marL="12287707" indent="0">
              <a:buNone/>
              <a:defRPr sz="5375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20512" y="8415776"/>
            <a:ext cx="13621391" cy="123783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059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43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22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959" y="1535959"/>
            <a:ext cx="10333899" cy="5375857"/>
          </a:xfrm>
        </p:spPr>
        <p:txBody>
          <a:bodyPr anchor="b"/>
          <a:lstStyle>
            <a:lvl1pPr>
              <a:defRPr sz="1075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1391" y="3317250"/>
            <a:ext cx="16220510" cy="16372898"/>
          </a:xfrm>
        </p:spPr>
        <p:txBody>
          <a:bodyPr/>
          <a:lstStyle>
            <a:lvl1pPr>
              <a:defRPr sz="10750"/>
            </a:lvl1pPr>
            <a:lvl2pPr>
              <a:defRPr sz="9407"/>
            </a:lvl2pPr>
            <a:lvl3pPr>
              <a:defRPr sz="8063"/>
            </a:lvl3pPr>
            <a:lvl4pPr>
              <a:defRPr sz="6719"/>
            </a:lvl4pPr>
            <a:lvl5pPr>
              <a:defRPr sz="6719"/>
            </a:lvl5pPr>
            <a:lvl6pPr>
              <a:defRPr sz="6719"/>
            </a:lvl6pPr>
            <a:lvl7pPr>
              <a:defRPr sz="6719"/>
            </a:lvl7pPr>
            <a:lvl8pPr>
              <a:defRPr sz="6719"/>
            </a:lvl8pPr>
            <a:lvl9pPr>
              <a:defRPr sz="6719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6959" y="6911816"/>
            <a:ext cx="10333899" cy="12804995"/>
          </a:xfrm>
        </p:spPr>
        <p:txBody>
          <a:bodyPr/>
          <a:lstStyle>
            <a:lvl1pPr marL="0" indent="0">
              <a:buNone/>
              <a:defRPr sz="5375"/>
            </a:lvl1pPr>
            <a:lvl2pPr marL="1535963" indent="0">
              <a:buNone/>
              <a:defRPr sz="4703"/>
            </a:lvl2pPr>
            <a:lvl3pPr marL="3071927" indent="0">
              <a:buNone/>
              <a:defRPr sz="4031"/>
            </a:lvl3pPr>
            <a:lvl4pPr marL="4607890" indent="0">
              <a:buNone/>
              <a:defRPr sz="3360"/>
            </a:lvl4pPr>
            <a:lvl5pPr marL="6143854" indent="0">
              <a:buNone/>
              <a:defRPr sz="3360"/>
            </a:lvl5pPr>
            <a:lvl6pPr marL="7679817" indent="0">
              <a:buNone/>
              <a:defRPr sz="3360"/>
            </a:lvl6pPr>
            <a:lvl7pPr marL="9215780" indent="0">
              <a:buNone/>
              <a:defRPr sz="3360"/>
            </a:lvl7pPr>
            <a:lvl8pPr marL="10751744" indent="0">
              <a:buNone/>
              <a:defRPr sz="3360"/>
            </a:lvl8pPr>
            <a:lvl9pPr marL="12287707" indent="0">
              <a:buNone/>
              <a:defRPr sz="336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87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6959" y="1535959"/>
            <a:ext cx="10333899" cy="5375857"/>
          </a:xfrm>
        </p:spPr>
        <p:txBody>
          <a:bodyPr anchor="b"/>
          <a:lstStyle>
            <a:lvl1pPr>
              <a:defRPr sz="1075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21391" y="3317250"/>
            <a:ext cx="16220510" cy="16372898"/>
          </a:xfrm>
        </p:spPr>
        <p:txBody>
          <a:bodyPr anchor="t"/>
          <a:lstStyle>
            <a:lvl1pPr marL="0" indent="0">
              <a:buNone/>
              <a:defRPr sz="10750"/>
            </a:lvl1pPr>
            <a:lvl2pPr marL="1535963" indent="0">
              <a:buNone/>
              <a:defRPr sz="9407"/>
            </a:lvl2pPr>
            <a:lvl3pPr marL="3071927" indent="0">
              <a:buNone/>
              <a:defRPr sz="8063"/>
            </a:lvl3pPr>
            <a:lvl4pPr marL="4607890" indent="0">
              <a:buNone/>
              <a:defRPr sz="6719"/>
            </a:lvl4pPr>
            <a:lvl5pPr marL="6143854" indent="0">
              <a:buNone/>
              <a:defRPr sz="6719"/>
            </a:lvl5pPr>
            <a:lvl6pPr marL="7679817" indent="0">
              <a:buNone/>
              <a:defRPr sz="6719"/>
            </a:lvl6pPr>
            <a:lvl7pPr marL="9215780" indent="0">
              <a:buNone/>
              <a:defRPr sz="6719"/>
            </a:lvl7pPr>
            <a:lvl8pPr marL="10751744" indent="0">
              <a:buNone/>
              <a:defRPr sz="6719"/>
            </a:lvl8pPr>
            <a:lvl9pPr marL="12287707" indent="0">
              <a:buNone/>
              <a:defRPr sz="6719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6959" y="6911816"/>
            <a:ext cx="10333899" cy="12804995"/>
          </a:xfrm>
        </p:spPr>
        <p:txBody>
          <a:bodyPr/>
          <a:lstStyle>
            <a:lvl1pPr marL="0" indent="0">
              <a:buNone/>
              <a:defRPr sz="5375"/>
            </a:lvl1pPr>
            <a:lvl2pPr marL="1535963" indent="0">
              <a:buNone/>
              <a:defRPr sz="4703"/>
            </a:lvl2pPr>
            <a:lvl3pPr marL="3071927" indent="0">
              <a:buNone/>
              <a:defRPr sz="4031"/>
            </a:lvl3pPr>
            <a:lvl4pPr marL="4607890" indent="0">
              <a:buNone/>
              <a:defRPr sz="3360"/>
            </a:lvl4pPr>
            <a:lvl5pPr marL="6143854" indent="0">
              <a:buNone/>
              <a:defRPr sz="3360"/>
            </a:lvl5pPr>
            <a:lvl6pPr marL="7679817" indent="0">
              <a:buNone/>
              <a:defRPr sz="3360"/>
            </a:lvl6pPr>
            <a:lvl7pPr marL="9215780" indent="0">
              <a:buNone/>
              <a:defRPr sz="3360"/>
            </a:lvl7pPr>
            <a:lvl8pPr marL="10751744" indent="0">
              <a:buNone/>
              <a:defRPr sz="3360"/>
            </a:lvl8pPr>
            <a:lvl9pPr marL="12287707" indent="0">
              <a:buNone/>
              <a:defRPr sz="336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60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2786" y="1226639"/>
            <a:ext cx="27634942" cy="4453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2786" y="6133170"/>
            <a:ext cx="27634942" cy="14618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2785" y="21354105"/>
            <a:ext cx="7209115" cy="1226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4FF17-45B7-4E0E-9A6E-C49B2C8D9578}" type="datetimeFigureOut">
              <a:rPr lang="nb-NO" smtClean="0"/>
              <a:t>14.09.2021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13420" y="21354105"/>
            <a:ext cx="10813673" cy="1226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28613" y="21354105"/>
            <a:ext cx="7209115" cy="1226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25447-B20A-4010-AB8D-77C209C76D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15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071927" rtl="0" eaLnBrk="1" latinLnBrk="0" hangingPunct="1">
        <a:lnSpc>
          <a:spcPct val="90000"/>
        </a:lnSpc>
        <a:spcBef>
          <a:spcPct val="0"/>
        </a:spcBef>
        <a:buNone/>
        <a:defRPr sz="147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7982" indent="-767982" algn="l" defTabSz="3071927" rtl="0" eaLnBrk="1" latinLnBrk="0" hangingPunct="1">
        <a:lnSpc>
          <a:spcPct val="90000"/>
        </a:lnSpc>
        <a:spcBef>
          <a:spcPts val="3360"/>
        </a:spcBef>
        <a:buFont typeface="Arial" panose="020B0604020202020204" pitchFamily="34" charset="0"/>
        <a:buChar char="•"/>
        <a:defRPr sz="9407" kern="1200">
          <a:solidFill>
            <a:schemeClr val="tx1"/>
          </a:solidFill>
          <a:latin typeface="+mn-lt"/>
          <a:ea typeface="+mn-ea"/>
          <a:cs typeface="+mn-cs"/>
        </a:defRPr>
      </a:lvl1pPr>
      <a:lvl2pPr marL="2303945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8063" kern="1200">
          <a:solidFill>
            <a:schemeClr val="tx1"/>
          </a:solidFill>
          <a:latin typeface="+mn-lt"/>
          <a:ea typeface="+mn-ea"/>
          <a:cs typeface="+mn-cs"/>
        </a:defRPr>
      </a:lvl2pPr>
      <a:lvl3pPr marL="3839909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719" kern="1200">
          <a:solidFill>
            <a:schemeClr val="tx1"/>
          </a:solidFill>
          <a:latin typeface="+mn-lt"/>
          <a:ea typeface="+mn-ea"/>
          <a:cs typeface="+mn-cs"/>
        </a:defRPr>
      </a:lvl3pPr>
      <a:lvl4pPr marL="5375872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4pPr>
      <a:lvl5pPr marL="6911835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5pPr>
      <a:lvl6pPr marL="8447799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6pPr>
      <a:lvl7pPr marL="9983762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7pPr>
      <a:lvl8pPr marL="11519726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8pPr>
      <a:lvl9pPr marL="13055689" indent="-767982" algn="l" defTabSz="3071927" rtl="0" eaLnBrk="1" latinLnBrk="0" hangingPunct="1">
        <a:lnSpc>
          <a:spcPct val="90000"/>
        </a:lnSpc>
        <a:spcBef>
          <a:spcPts val="168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1pPr>
      <a:lvl2pPr marL="1535963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2pPr>
      <a:lvl3pPr marL="3071927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3pPr>
      <a:lvl4pPr marL="4607890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4pPr>
      <a:lvl5pPr marL="6143854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5pPr>
      <a:lvl6pPr marL="7679817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6pPr>
      <a:lvl7pPr marL="9215780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7pPr>
      <a:lvl8pPr marL="10751744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8pPr>
      <a:lvl9pPr marL="12287707" algn="l" defTabSz="3071927" rtl="0" eaLnBrk="1" latinLnBrk="0" hangingPunct="1">
        <a:defRPr sz="60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84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6AD6C419-1DBB-4B09-A49B-EE7982A8F4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t="13367" r="19626" b="10354"/>
          <a:stretch/>
        </p:blipFill>
        <p:spPr>
          <a:xfrm>
            <a:off x="-7" y="-1"/>
            <a:ext cx="32040513" cy="23039389"/>
          </a:xfrm>
          <a:prstGeom prst="rect">
            <a:avLst/>
          </a:prstGeom>
        </p:spPr>
      </p:pic>
      <p:sp>
        <p:nvSpPr>
          <p:cNvPr id="27" name="TekstSylinder 26">
            <a:extLst>
              <a:ext uri="{FF2B5EF4-FFF2-40B4-BE49-F238E27FC236}">
                <a16:creationId xmlns:a16="http://schemas.microsoft.com/office/drawing/2014/main" id="{15B81FD2-868A-492E-978F-207F5667F1F7}"/>
              </a:ext>
            </a:extLst>
          </p:cNvPr>
          <p:cNvSpPr txBox="1"/>
          <p:nvPr/>
        </p:nvSpPr>
        <p:spPr>
          <a:xfrm>
            <a:off x="20298606" y="18930347"/>
            <a:ext cx="3864841" cy="82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32" dirty="0">
                <a:solidFill>
                  <a:srgbClr val="FF0000"/>
                </a:solidFill>
                <a:latin typeface="Myriad Pro Light" panose="020B0603030403090204" pitchFamily="34" charset="0"/>
              </a:rPr>
              <a:t>    </a:t>
            </a:r>
            <a:r>
              <a:rPr lang="nb-NO" sz="2400" dirty="0">
                <a:solidFill>
                  <a:srgbClr val="FF0000"/>
                </a:solidFill>
                <a:latin typeface="Myriad Pro Light" panose="020B0603030403090204" pitchFamily="34" charset="0"/>
              </a:rPr>
              <a:t>FF Kronprins Haakon</a:t>
            </a:r>
          </a:p>
          <a:p>
            <a:endParaRPr lang="nb-NO" sz="1845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6258361-61D4-407C-91E4-E2229F12A94C}"/>
              </a:ext>
            </a:extLst>
          </p:cNvPr>
          <p:cNvSpPr txBox="1"/>
          <p:nvPr/>
        </p:nvSpPr>
        <p:spPr>
          <a:xfrm>
            <a:off x="24660553" y="9696718"/>
            <a:ext cx="4245639" cy="529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32" dirty="0">
                <a:solidFill>
                  <a:srgbClr val="FFC000"/>
                </a:solidFill>
                <a:latin typeface="Myriad Pro Light" panose="020B0603030403020204" pitchFamily="34" charset="0"/>
              </a:rPr>
              <a:t>Framferden 1893­–1896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E776863-5AD0-47A8-824B-68E6F94A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849" y="15984398"/>
            <a:ext cx="3213073" cy="2819401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DED68AE5-8EEF-46C0-9DB7-CCF9412C9BF6}"/>
              </a:ext>
            </a:extLst>
          </p:cNvPr>
          <p:cNvSpPr txBox="1"/>
          <p:nvPr/>
        </p:nvSpPr>
        <p:spPr>
          <a:xfrm>
            <a:off x="24627884" y="14765930"/>
            <a:ext cx="6419017" cy="529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32" dirty="0">
                <a:solidFill>
                  <a:srgbClr val="FF0000"/>
                </a:solidFill>
                <a:latin typeface="Myriad Pro Light" panose="020B0603030403020204" pitchFamily="34" charset="0"/>
              </a:rPr>
              <a:t>Arven etter Nansen tokt 2018­–2025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AFF3EA3-39B1-47EF-A964-744EE338B6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25" y="8287538"/>
            <a:ext cx="540170" cy="654026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117B5E05-DA1A-492F-AD86-0E4100610F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452" y="12612542"/>
            <a:ext cx="540170" cy="654026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F891C8E7-25A8-4D74-B156-5CD2FA95B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22" y="7477169"/>
            <a:ext cx="540170" cy="654026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ED92804F-4893-48B4-A2BF-514E0A084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7" y="15295102"/>
            <a:ext cx="540170" cy="654026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F783EB1B-A2AE-4E0B-8C45-D812DA56B2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19" y="3781018"/>
            <a:ext cx="540170" cy="654026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D35A4AA3-AF28-44D5-969E-F0A32BDE8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62" y="16550463"/>
            <a:ext cx="662643" cy="570609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6C835925-98AA-415E-B5F2-EE76D887F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4" y="9411292"/>
            <a:ext cx="662643" cy="570609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FBD9D234-0AA8-4821-84AD-71CC1E6DB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92" y="12481371"/>
            <a:ext cx="662643" cy="570609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A8058A89-7C59-4A37-B37C-F79C49402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9" b="91583" l="6683" r="95902">
                        <a14:foregroundMark x1="29902" y1="87716" x2="29902" y2="87716"/>
                        <a14:foregroundMark x1="37707" y1="86307" x2="37707" y2="86307"/>
                        <a14:foregroundMark x1="61659" y1="78856" x2="61659" y2="78856"/>
                        <a14:foregroundMark x1="39854" y1="79823" x2="39854" y2="79823"/>
                        <a14:foregroundMark x1="28439" y1="63673" x2="28439" y2="63673"/>
                        <a14:foregroundMark x1="28585" y1="57551" x2="28585" y2="57551"/>
                        <a14:foregroundMark x1="28683" y1="55900" x2="28683" y2="55900"/>
                        <a14:foregroundMark x1="28829" y1="54168" x2="28829" y2="54168"/>
                        <a14:foregroundMark x1="24341" y1="55336" x2="24341" y2="55336"/>
                        <a14:foregroundMark x1="22195" y1="55135" x2="22195" y2="55135"/>
                        <a14:foregroundMark x1="63024" y1="51913" x2="63024" y2="52034"/>
                        <a14:foregroundMark x1="45366" y1="10713" x2="45366" y2="10713"/>
                        <a14:foregroundMark x1="43659" y1="5759" x2="43659" y2="5759"/>
                        <a14:foregroundMark x1="67756" y1="77970" x2="67756" y2="77970"/>
                        <a14:foregroundMark x1="69707" y1="77487" x2="69707" y2="77487"/>
                        <a14:foregroundMark x1="62488" y1="80145" x2="61610" y2="79178"/>
                        <a14:foregroundMark x1="60195" y1="78534" x2="59610" y2="78695"/>
                        <a14:foregroundMark x1="57317" y1="79299" x2="56780" y2="79299"/>
                        <a14:foregroundMark x1="53854" y1="79380" x2="53854" y2="79380"/>
                        <a14:foregroundMark x1="44000" y1="78735" x2="43756" y2="78856"/>
                        <a14:foregroundMark x1="38927" y1="79984" x2="38927" y2="79984"/>
                        <a14:foregroundMark x1="36585" y1="79621" x2="36098" y2="79702"/>
                        <a14:foregroundMark x1="29220" y1="73057" x2="29220" y2="73057"/>
                        <a14:foregroundMark x1="29171" y1="69150" x2="29171" y2="69150"/>
                        <a14:foregroundMark x1="28585" y1="65324" x2="28585" y2="65324"/>
                        <a14:foregroundMark x1="62146" y1="90455" x2="62146" y2="90455"/>
                        <a14:foregroundMark x1="61707" y1="91663" x2="61707" y2="91663"/>
                        <a14:foregroundMark x1="93561" y1="80185" x2="93561" y2="80185"/>
                        <a14:foregroundMark x1="6683" y1="76440" x2="6683" y2="76601"/>
                        <a14:foregroundMark x1="93951" y1="81555" x2="93951" y2="81555"/>
                        <a14:foregroundMark x1="95122" y1="80749" x2="95122" y2="80749"/>
                        <a14:foregroundMark x1="95902" y1="79863" x2="95902" y2="79863"/>
                        <a14:backgroundMark x1="27366" y1="53363" x2="27366" y2="53363"/>
                        <a14:backgroundMark x1="27805" y1="51067" x2="27805" y2="51067"/>
                        <a14:backgroundMark x1="31366" y1="49215" x2="31366" y2="49215"/>
                        <a14:backgroundMark x1="29902" y1="51027" x2="29902" y2="51027"/>
                        <a14:backgroundMark x1="30585" y1="49054" x2="30780" y2="49134"/>
                        <a14:backgroundMark x1="42683" y1="40274" x2="42683" y2="40274"/>
                        <a14:backgroundMark x1="47463" y1="43576" x2="47463" y2="43576"/>
                        <a14:backgroundMark x1="50488" y1="41804" x2="50488" y2="41804"/>
                        <a14:backgroundMark x1="65122" y1="46355" x2="65122" y2="46355"/>
                        <a14:backgroundMark x1="24829" y1="56061" x2="24829" y2="56061"/>
                        <a14:backgroundMark x1="46683" y1="68224" x2="46683" y2="68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15" y="11718541"/>
            <a:ext cx="540170" cy="654026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497D0C0-980E-4B87-AC7C-B76816D07BE0}"/>
              </a:ext>
            </a:extLst>
          </p:cNvPr>
          <p:cNvSpPr/>
          <p:nvPr/>
        </p:nvSpPr>
        <p:spPr>
          <a:xfrm>
            <a:off x="343175" y="22355219"/>
            <a:ext cx="3807313" cy="3451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18" dirty="0">
                <a:solidFill>
                  <a:schemeClr val="tx1">
                    <a:lumMod val="65000"/>
                  </a:schemeClr>
                </a:solidFill>
              </a:rPr>
              <a:t>Kart: Anders Skoglund, Norsk Polarinstitutt</a:t>
            </a: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070029F8-D154-4EF6-A838-9787E99DF601}"/>
              </a:ext>
            </a:extLst>
          </p:cNvPr>
          <p:cNvSpPr txBox="1"/>
          <p:nvPr/>
        </p:nvSpPr>
        <p:spPr>
          <a:xfrm>
            <a:off x="24672719" y="10478716"/>
            <a:ext cx="6032567" cy="3329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27" dirty="0">
                <a:latin typeface="Myriad Pro Light" panose="020B0603030403090204" pitchFamily="34" charset="0"/>
              </a:rPr>
              <a:t>Den viktigste og mest dristige </a:t>
            </a:r>
          </a:p>
          <a:p>
            <a:r>
              <a:rPr lang="nb-NO" sz="2427" dirty="0">
                <a:latin typeface="Myriad Pro Light" panose="020B0603030403090204" pitchFamily="34" charset="0"/>
              </a:rPr>
              <a:t>av alle polarekspedisjoner</a:t>
            </a:r>
          </a:p>
          <a:p>
            <a:endParaRPr lang="nb-NO" sz="2023" dirty="0">
              <a:latin typeface="Myriad Pro Light" panose="020B0603030403090204" pitchFamily="34" charset="0"/>
            </a:endParaRPr>
          </a:p>
          <a:p>
            <a:r>
              <a:rPr lang="nb-NO" sz="2000" dirty="0">
                <a:latin typeface="Myriad Pro Light" panose="020B0603030403090204" pitchFamily="34" charset="0"/>
              </a:rPr>
              <a:t>Skip:  	  	Polskuta Fram </a:t>
            </a:r>
          </a:p>
          <a:p>
            <a:r>
              <a:rPr lang="nb-NO" sz="2000" dirty="0">
                <a:latin typeface="Myriad Pro Light" panose="020B0603030403090204" pitchFamily="34" charset="0"/>
              </a:rPr>
              <a:t>Mål: 	  	Undersøke om isen driver gjennom 				hele Polhavet og ut </a:t>
            </a:r>
            <a:r>
              <a:rPr lang="nb-NO" sz="2000" dirty="0" err="1">
                <a:latin typeface="Myriad Pro Light" panose="020B0603030403090204" pitchFamily="34" charset="0"/>
              </a:rPr>
              <a:t>Framstredet</a:t>
            </a:r>
            <a:endParaRPr lang="nb-NO" sz="2000" dirty="0">
              <a:latin typeface="Myriad Pro Light" panose="020B0603030403090204" pitchFamily="34" charset="0"/>
            </a:endParaRPr>
          </a:p>
          <a:p>
            <a:r>
              <a:rPr lang="nb-NO" sz="2000" dirty="0">
                <a:latin typeface="Myriad Pro Light" panose="020B0603030403090204" pitchFamily="34" charset="0"/>
              </a:rPr>
              <a:t>Rute: 	 	Fram drev gjennom Polhavet  fra 					kysten av Sibir til Svalbard</a:t>
            </a:r>
          </a:p>
          <a:p>
            <a:r>
              <a:rPr lang="nb-NO" sz="2000" dirty="0">
                <a:latin typeface="Myriad Pro Light" panose="020B0603030403090204" pitchFamily="34" charset="0"/>
              </a:rPr>
              <a:t>Resultat:  	Brakte hjem helt ny forståelse av 					Polhavet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9378D7C1-CF59-47AC-BBD7-32054A218850}"/>
              </a:ext>
            </a:extLst>
          </p:cNvPr>
          <p:cNvSpPr txBox="1"/>
          <p:nvPr/>
        </p:nvSpPr>
        <p:spPr>
          <a:xfrm>
            <a:off x="24670259" y="15483757"/>
            <a:ext cx="5840869" cy="4263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27" dirty="0">
                <a:latin typeface="Myriad Pro Light" panose="020B0603030403090204" pitchFamily="34" charset="0"/>
              </a:rPr>
              <a:t>En rekke vitenskapelige tokt </a:t>
            </a:r>
          </a:p>
          <a:p>
            <a:r>
              <a:rPr lang="nb-NO" sz="2427" dirty="0">
                <a:latin typeface="Myriad Pro Light" panose="020B0603030403090204" pitchFamily="34" charset="0"/>
              </a:rPr>
              <a:t>i Barentshavet og Polhavet </a:t>
            </a:r>
          </a:p>
          <a:p>
            <a:endParaRPr lang="nb-NO" sz="2023" dirty="0">
              <a:latin typeface="Myriad Pro Light" panose="020B0603030403090204" pitchFamily="34" charset="0"/>
            </a:endParaRPr>
          </a:p>
          <a:p>
            <a:r>
              <a:rPr lang="nb-NO" sz="2000" b="1" dirty="0">
                <a:latin typeface="Myriad Pro Light" panose="020B0603030403090204" pitchFamily="34" charset="0"/>
              </a:rPr>
              <a:t>Skip: </a:t>
            </a:r>
            <a:r>
              <a:rPr lang="nb-NO" sz="2000" dirty="0">
                <a:latin typeface="Myriad Pro Light" panose="020B0603030403090204" pitchFamily="34" charset="0"/>
              </a:rPr>
              <a:t>	 	Forskningsskipet Kronprins Haakon  </a:t>
            </a:r>
          </a:p>
          <a:p>
            <a:r>
              <a:rPr lang="nb-NO" sz="2000" b="1" dirty="0">
                <a:latin typeface="Myriad Pro Light" panose="020B0603030403090204" pitchFamily="34" charset="0"/>
              </a:rPr>
              <a:t>Mål: </a:t>
            </a:r>
            <a:r>
              <a:rPr lang="nb-NO" sz="2000" dirty="0">
                <a:latin typeface="Myriad Pro Light" panose="020B0603030403090204" pitchFamily="34" charset="0"/>
              </a:rPr>
              <a:t>	 	</a:t>
            </a:r>
            <a:r>
              <a:rPr lang="nb-NO" sz="2000" dirty="0">
                <a:latin typeface="Myriad Pro Light" panose="020B0603030403090204"/>
              </a:rPr>
              <a:t>Kunnskap om klima, naturmiljø </a:t>
            </a:r>
          </a:p>
          <a:p>
            <a:r>
              <a:rPr lang="nb-NO" sz="2000" dirty="0">
                <a:latin typeface="Myriad Pro Light" panose="020B0603030403090204"/>
              </a:rPr>
              <a:t>			og økosystemer</a:t>
            </a:r>
          </a:p>
          <a:p>
            <a:r>
              <a:rPr lang="nb-NO" sz="2000" b="1" dirty="0">
                <a:latin typeface="Myriad Pro Light" panose="020B0603030403090204" pitchFamily="34" charset="0"/>
              </a:rPr>
              <a:t>Rute:  </a:t>
            </a:r>
            <a:r>
              <a:rPr lang="nb-NO" sz="2000" dirty="0">
                <a:latin typeface="Myriad Pro Light" panose="020B0603030403090204" pitchFamily="34" charset="0"/>
              </a:rPr>
              <a:t>	 	Årlige tokt i områdene mellom 					Svalbard og Frans Josefs land, samt 				i Polhavet nord for Svalbard</a:t>
            </a:r>
          </a:p>
          <a:p>
            <a:r>
              <a:rPr lang="nb-NO" sz="2000" dirty="0">
                <a:latin typeface="Myriad Pro Light" panose="020B0603030403090204" pitchFamily="34" charset="0"/>
              </a:rPr>
              <a:t>Resultat: 	Helhetlig, tverrfaglig kunnskap om 				hele natursystemets grunnleggende 				fysikk og kjemi til økosystemer og 				menneskelig påvirkning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86661AD-1D63-4189-A354-7056CAA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94" y="10361703"/>
            <a:ext cx="4392656" cy="3367703"/>
          </a:xfrm>
          <a:prstGeom prst="rect">
            <a:avLst/>
          </a:prstGeom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5BF20624-20F5-4928-9C78-E1457F7269DE}"/>
              </a:ext>
            </a:extLst>
          </p:cNvPr>
          <p:cNvSpPr txBox="1"/>
          <p:nvPr/>
        </p:nvSpPr>
        <p:spPr>
          <a:xfrm>
            <a:off x="17446664" y="11125813"/>
            <a:ext cx="2329072" cy="139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32" dirty="0">
                <a:solidFill>
                  <a:srgbClr val="AAFFFF"/>
                </a:solidFill>
                <a:latin typeface="Myriad Pro Light" panose="020B0603030403020204" pitchFamily="34" charset="0"/>
              </a:rPr>
              <a:t>The Fram </a:t>
            </a:r>
            <a:r>
              <a:rPr lang="nb-NO" sz="2832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Expedition</a:t>
            </a:r>
            <a:r>
              <a:rPr lang="nb-NO" sz="2832" dirty="0">
                <a:solidFill>
                  <a:srgbClr val="AAFFFF"/>
                </a:solidFill>
                <a:latin typeface="Myriad Pro Light" panose="020B0603030403020204" pitchFamily="34" charset="0"/>
              </a:rPr>
              <a:t>, 1893­-1896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58F5D05C-761A-4BB6-9587-823414584FD9}"/>
              </a:ext>
            </a:extLst>
          </p:cNvPr>
          <p:cNvSpPr txBox="1"/>
          <p:nvPr/>
        </p:nvSpPr>
        <p:spPr>
          <a:xfrm>
            <a:off x="17446664" y="12731542"/>
            <a:ext cx="2580363" cy="135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The most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important</a:t>
            </a:r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 and boldest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of</a:t>
            </a:r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 all polar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expeditions</a:t>
            </a:r>
            <a:endParaRPr lang="nb-NO" sz="2023" dirty="0">
              <a:solidFill>
                <a:srgbClr val="AAFFFF"/>
              </a:solidFill>
              <a:latin typeface="Myriad Pro Light" panose="020B0603030403090204" pitchFamily="34" charset="0"/>
            </a:endParaRPr>
          </a:p>
          <a:p>
            <a:endParaRPr lang="nb-NO" sz="2023" dirty="0">
              <a:latin typeface="Myriad Pro Light" panose="020B0603030403090204" pitchFamily="34" charset="0"/>
            </a:endParaRP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7EF5D06B-77D7-4D6F-B627-DD92A7F24E30}"/>
              </a:ext>
            </a:extLst>
          </p:cNvPr>
          <p:cNvSpPr txBox="1"/>
          <p:nvPr/>
        </p:nvSpPr>
        <p:spPr>
          <a:xfrm>
            <a:off x="17446664" y="16189889"/>
            <a:ext cx="2854006" cy="139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32" dirty="0">
                <a:solidFill>
                  <a:srgbClr val="AAFFFF"/>
                </a:solidFill>
                <a:latin typeface="Myriad Pro Light" panose="020B0603030403020204" pitchFamily="34" charset="0"/>
              </a:rPr>
              <a:t>The Nansen Legacy cruises, 2018-2025</a:t>
            </a:r>
          </a:p>
        </p:txBody>
      </p:sp>
      <p:sp>
        <p:nvSpPr>
          <p:cNvPr id="46" name="TekstSylinder 45">
            <a:extLst>
              <a:ext uri="{FF2B5EF4-FFF2-40B4-BE49-F238E27FC236}">
                <a16:creationId xmlns:a16="http://schemas.microsoft.com/office/drawing/2014/main" id="{2B8C34A4-44A4-402F-9FF9-91AFE3D74156}"/>
              </a:ext>
            </a:extLst>
          </p:cNvPr>
          <p:cNvSpPr txBox="1"/>
          <p:nvPr/>
        </p:nvSpPr>
        <p:spPr>
          <a:xfrm>
            <a:off x="17464836" y="17772319"/>
            <a:ext cx="2580363" cy="135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A series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of</a:t>
            </a:r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research</a:t>
            </a:r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 cruises in </a:t>
            </a:r>
            <a:r>
              <a:rPr lang="nb-NO" sz="2023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the</a:t>
            </a:r>
            <a:r>
              <a:rPr lang="nb-NO" sz="2023" dirty="0">
                <a:solidFill>
                  <a:srgbClr val="AAFFFF"/>
                </a:solidFill>
                <a:latin typeface="Myriad Pro Light" panose="020B0603030403090204" pitchFamily="34" charset="0"/>
              </a:rPr>
              <a:t> Barents Sea and Arctic Ocean</a:t>
            </a:r>
          </a:p>
          <a:p>
            <a:endParaRPr lang="nb-NO" sz="2023" dirty="0">
              <a:latin typeface="Myriad Pro Light" panose="020B0603030403090204" pitchFamily="34" charset="0"/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0F72175-0BA5-4929-B0C8-AFF7B6F755BC}"/>
              </a:ext>
            </a:extLst>
          </p:cNvPr>
          <p:cNvSpPr txBox="1"/>
          <p:nvPr/>
        </p:nvSpPr>
        <p:spPr>
          <a:xfrm>
            <a:off x="21665163" y="13649425"/>
            <a:ext cx="3039565" cy="745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FFC000"/>
                </a:solidFill>
                <a:latin typeface="Myriad Pro Light" panose="020B0603030403090204" pitchFamily="34" charset="0"/>
              </a:rPr>
              <a:t>Fram</a:t>
            </a:r>
          </a:p>
          <a:p>
            <a:endParaRPr lang="nb-NO" sz="1845" dirty="0"/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B50D7C24-7DDF-432D-A2BF-7BF69E015BF0}"/>
              </a:ext>
            </a:extLst>
          </p:cNvPr>
          <p:cNvSpPr txBox="1"/>
          <p:nvPr/>
        </p:nvSpPr>
        <p:spPr>
          <a:xfrm>
            <a:off x="32834673" y="8397895"/>
            <a:ext cx="6297076" cy="46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27" dirty="0">
                <a:solidFill>
                  <a:srgbClr val="A7FFFF"/>
                </a:solidFill>
              </a:rPr>
              <a:t>Fridtjof Nansen</a:t>
            </a:r>
          </a:p>
        </p:txBody>
      </p:sp>
      <p:sp>
        <p:nvSpPr>
          <p:cNvPr id="21" name="Snakkeboble: oval 20">
            <a:extLst>
              <a:ext uri="{FF2B5EF4-FFF2-40B4-BE49-F238E27FC236}">
                <a16:creationId xmlns:a16="http://schemas.microsoft.com/office/drawing/2014/main" id="{C0181E0E-EBEA-4DF0-AE83-31D3917EFCEC}"/>
              </a:ext>
            </a:extLst>
          </p:cNvPr>
          <p:cNvSpPr/>
          <p:nvPr/>
        </p:nvSpPr>
        <p:spPr>
          <a:xfrm>
            <a:off x="20249619" y="2261349"/>
            <a:ext cx="10748295" cy="5537725"/>
          </a:xfrm>
          <a:prstGeom prst="wedgeEllipseCallout">
            <a:avLst/>
          </a:prstGeom>
          <a:solidFill>
            <a:srgbClr val="0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i="1" dirty="0">
                <a:latin typeface="Bradley Hand ITC" panose="03070402050302030203" pitchFamily="66" charset="0"/>
              </a:rPr>
              <a:t>Det er utelukket å forstå </a:t>
            </a:r>
          </a:p>
          <a:p>
            <a:pPr algn="ctr"/>
            <a:r>
              <a:rPr lang="nb-NO" sz="3200" b="1" i="1" dirty="0">
                <a:latin typeface="Bradley Hand ITC" panose="03070402050302030203" pitchFamily="66" charset="0"/>
              </a:rPr>
              <a:t>jordoverflatens mange problemer </a:t>
            </a:r>
          </a:p>
          <a:p>
            <a:pPr algn="ctr"/>
            <a:r>
              <a:rPr lang="nb-NO" sz="3200" b="1" i="1" dirty="0">
                <a:latin typeface="Bradley Hand ITC" panose="03070402050302030203" pitchFamily="66" charset="0"/>
              </a:rPr>
              <a:t>i nutid og fortid uten at vi forstår havet </a:t>
            </a:r>
          </a:p>
          <a:p>
            <a:pPr algn="ctr"/>
            <a:endParaRPr lang="nb-NO" sz="1400" b="1" i="1" dirty="0">
              <a:latin typeface="Bradley Hand ITC" panose="03070402050302030203" pitchFamily="66" charset="0"/>
            </a:endParaRPr>
          </a:p>
          <a:p>
            <a:pPr algn="ctr"/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Understanding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the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Earth’s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surface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­</a:t>
            </a:r>
          </a:p>
          <a:p>
            <a:pPr algn="ctr"/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–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past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and present ­– is impossible </a:t>
            </a:r>
          </a:p>
          <a:p>
            <a:pPr algn="ctr"/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without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understanding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the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r>
              <a:rPr lang="nb-NO" sz="2400" b="1" i="1" dirty="0" err="1">
                <a:solidFill>
                  <a:srgbClr val="AAFFFF"/>
                </a:solidFill>
                <a:latin typeface="Bradley Hand ITC" panose="03070402050302030203" pitchFamily="66" charset="0"/>
              </a:rPr>
              <a:t>ocean</a:t>
            </a:r>
            <a:r>
              <a:rPr lang="nb-NO" sz="2400" b="1" i="1" dirty="0">
                <a:solidFill>
                  <a:srgbClr val="AAFFFF"/>
                </a:solidFill>
                <a:latin typeface="Bradley Hand ITC" panose="03070402050302030203" pitchFamily="66" charset="0"/>
              </a:rPr>
              <a:t> </a:t>
            </a:r>
            <a:endParaRPr lang="nb-NO" sz="1845" dirty="0"/>
          </a:p>
        </p:txBody>
      </p:sp>
      <p:pic>
        <p:nvPicPr>
          <p:cNvPr id="50" name="Bilde 49">
            <a:extLst>
              <a:ext uri="{FF2B5EF4-FFF2-40B4-BE49-F238E27FC236}">
                <a16:creationId xmlns:a16="http://schemas.microsoft.com/office/drawing/2014/main" id="{39CEEBFF-01A3-45D4-9C99-6B3BBFD3B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3" b="99313" l="6236" r="89954">
                        <a14:foregroundMark x1="31178" y1="38521" x2="31178" y2="38521"/>
                        <a14:foregroundMark x1="26386" y1="33145" x2="26386" y2="33145"/>
                        <a14:foregroundMark x1="23037" y1="30760" x2="23037" y2="30760"/>
                        <a14:foregroundMark x1="23499" y1="28416" x2="26386" y2="38521"/>
                        <a14:foregroundMark x1="31697" y1="46564" x2="32737" y2="55699"/>
                        <a14:foregroundMark x1="32737" y1="55699" x2="38048" y2="63420"/>
                        <a14:foregroundMark x1="38048" y1="63420" x2="41282" y2="65724"/>
                        <a14:foregroundMark x1="19688" y1="39491" x2="24307" y2="47696"/>
                        <a14:foregroundMark x1="24307" y1="47696" x2="24018" y2="43209"/>
                        <a14:foregroundMark x1="23499" y1="48585" x2="29677" y2="65724"/>
                        <a14:foregroundMark x1="29677" y1="65724" x2="47344" y2="78416"/>
                        <a14:foregroundMark x1="47344" y1="78416" x2="47517" y2="78496"/>
                        <a14:foregroundMark x1="63857" y1="54972" x2="56178" y2="53961"/>
                        <a14:foregroundMark x1="73441" y1="39854" x2="78233" y2="40865"/>
                        <a14:foregroundMark x1="87356" y1="32781" x2="85450" y2="31770"/>
                        <a14:foregroundMark x1="70554" y1="10267" x2="46016" y2="9620"/>
                        <a14:foregroundMark x1="46016" y1="9620" x2="31178" y2="12288"/>
                        <a14:foregroundMark x1="36490" y1="8933" x2="60970" y2="5053"/>
                        <a14:foregroundMark x1="60970" y1="5053" x2="61432" y2="6589"/>
                        <a14:foregroundMark x1="26905" y1="17664" x2="23037" y2="25384"/>
                        <a14:foregroundMark x1="20670" y1="35125" x2="22575" y2="37146"/>
                        <a14:foregroundMark x1="19688" y1="48585" x2="7390" y2="52870"/>
                        <a14:foregroundMark x1="7390" y1="52870" x2="982" y2="69766"/>
                        <a14:foregroundMark x1="982" y1="69766" x2="2309" y2="78901"/>
                        <a14:foregroundMark x1="2309" y1="78901" x2="7275" y2="86621"/>
                        <a14:foregroundMark x1="7275" y1="86621" x2="20554" y2="93129"/>
                        <a14:foregroundMark x1="20554" y1="93129" x2="25924" y2="92926"/>
                        <a14:foregroundMark x1="16801" y1="48262" x2="7390" y2="53638"/>
                        <a14:foregroundMark x1="7390" y1="53638" x2="2887" y2="72191"/>
                        <a14:foregroundMark x1="2887" y1="72191" x2="3291" y2="81770"/>
                        <a14:foregroundMark x1="3291" y1="81770" x2="11547" y2="89046"/>
                        <a14:foregroundMark x1="11547" y1="89046" x2="35046" y2="97171"/>
                        <a14:foregroundMark x1="35046" y1="97171" x2="61547" y2="98464"/>
                        <a14:foregroundMark x1="61547" y1="98464" x2="84988" y2="94139"/>
                        <a14:foregroundMark x1="84988" y1="94139" x2="89492" y2="85085"/>
                        <a14:foregroundMark x1="89492" y1="85085" x2="89954" y2="76354"/>
                        <a14:foregroundMark x1="89954" y1="76354" x2="77945" y2="61358"/>
                        <a14:foregroundMark x1="77945" y1="61358" x2="76790" y2="61358"/>
                        <a14:foregroundMark x1="6236" y1="75141" x2="34642" y2="79749"/>
                        <a14:foregroundMark x1="34642" y1="79749" x2="45150" y2="79507"/>
                        <a14:foregroundMark x1="18245" y1="84196" x2="44630" y2="88238"/>
                        <a14:foregroundMark x1="33603" y1="96645" x2="70554" y2="94947"/>
                        <a14:foregroundMark x1="78753" y1="94301" x2="80716" y2="85893"/>
                        <a14:foregroundMark x1="80716" y1="85893" x2="75924" y2="77607"/>
                        <a14:foregroundMark x1="75924" y1="77607" x2="78233" y2="72110"/>
                        <a14:foregroundMark x1="80658" y1="69402" x2="71132" y2="75546"/>
                        <a14:foregroundMark x1="71132" y1="75546" x2="66339" y2="83549"/>
                        <a14:foregroundMark x1="66339" y1="83549" x2="71536" y2="87914"/>
                        <a14:foregroundMark x1="78233" y1="62005" x2="86778" y2="68755"/>
                        <a14:foregroundMark x1="86778" y1="68755" x2="86894" y2="74131"/>
                        <a14:foregroundMark x1="79677" y1="62005" x2="82564" y2="63379"/>
                        <a14:foregroundMark x1="81120" y1="63379" x2="80196" y2="62005"/>
                        <a14:foregroundMark x1="19226" y1="94947" x2="24942" y2="99313"/>
                        <a14:foregroundMark x1="86432" y1="37510" x2="85450" y2="3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024" y="6169325"/>
            <a:ext cx="2456155" cy="350879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ECAABDB-2E3E-4318-9D98-78CEA2FC43E8}"/>
              </a:ext>
            </a:extLst>
          </p:cNvPr>
          <p:cNvSpPr txBox="1"/>
          <p:nvPr/>
        </p:nvSpPr>
        <p:spPr>
          <a:xfrm>
            <a:off x="17438922" y="9762392"/>
            <a:ext cx="6297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Myriad Pro Light" panose="020B0603030403020204" pitchFamily="34" charset="0"/>
              </a:rPr>
              <a:t>Fridtjof Nansen</a:t>
            </a:r>
          </a:p>
        </p:txBody>
      </p:sp>
    </p:spTree>
    <p:extLst>
      <p:ext uri="{BB962C8B-B14F-4D97-AF65-F5344CB8AC3E}">
        <p14:creationId xmlns:p14="http://schemas.microsoft.com/office/powerpoint/2010/main" val="59034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ACB217E5-B8E5-4EE5-9518-4A192907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309" y="0"/>
            <a:ext cx="28206874" cy="23043861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6298C5DE-0806-4860-B83C-D2AD8BD8372C}"/>
              </a:ext>
            </a:extLst>
          </p:cNvPr>
          <p:cNvSpPr txBox="1"/>
          <p:nvPr/>
        </p:nvSpPr>
        <p:spPr>
          <a:xfrm>
            <a:off x="28970061" y="22213716"/>
            <a:ext cx="10440519" cy="38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45" dirty="0">
                <a:solidFill>
                  <a:schemeClr val="bg1"/>
                </a:solidFill>
              </a:rPr>
              <a:t>Foto: Nasjonalbiblioteket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DC243E7-0D73-4A7E-BD45-C30E15AA4420}"/>
              </a:ext>
            </a:extLst>
          </p:cNvPr>
          <p:cNvSpPr/>
          <p:nvPr/>
        </p:nvSpPr>
        <p:spPr>
          <a:xfrm>
            <a:off x="-423351" y="-220132"/>
            <a:ext cx="12770952" cy="23520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5D52A1B-4040-4A7D-9F38-1D4C9EC38F9A}"/>
              </a:ext>
            </a:extLst>
          </p:cNvPr>
          <p:cNvSpPr txBox="1"/>
          <p:nvPr/>
        </p:nvSpPr>
        <p:spPr>
          <a:xfrm>
            <a:off x="2212014" y="11740226"/>
            <a:ext cx="7472717" cy="441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7"/>
              </a:spcAft>
            </a:pPr>
            <a:r>
              <a:rPr lang="nb-NO" sz="4000" dirty="0">
                <a:solidFill>
                  <a:srgbClr val="AAFFFF"/>
                </a:solidFill>
                <a:latin typeface="Myriad Pro Light" panose="020B0603030403090204" pitchFamily="34" charset="0"/>
              </a:rPr>
              <a:t>Fridtjof Nansen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reads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9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the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9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temperature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90204" pitchFamily="34" charset="0"/>
              </a:rPr>
              <a:t> from a water sampling instrument.</a:t>
            </a:r>
          </a:p>
          <a:p>
            <a:pPr>
              <a:spcAft>
                <a:spcPts val="607"/>
              </a:spcAft>
            </a:pPr>
            <a:endParaRPr lang="nb-NO" sz="4855" dirty="0">
              <a:solidFill>
                <a:srgbClr val="AAFFFF"/>
              </a:solidFill>
              <a:latin typeface="Myriad Pro Light" panose="020B0603030403090204" pitchFamily="34" charset="0"/>
            </a:endParaRPr>
          </a:p>
          <a:p>
            <a:pPr>
              <a:spcAft>
                <a:spcPts val="607"/>
              </a:spcAft>
            </a:pPr>
            <a:endParaRPr lang="nb-NO" sz="4855" dirty="0">
              <a:solidFill>
                <a:srgbClr val="AAFFFF"/>
              </a:solidFill>
              <a:latin typeface="Myriad Pro Light" panose="020B0603030403090204" pitchFamily="34" charset="0"/>
            </a:endParaRPr>
          </a:p>
          <a:p>
            <a:pPr>
              <a:spcAft>
                <a:spcPts val="607"/>
              </a:spcAft>
            </a:pPr>
            <a:endParaRPr lang="nb-NO" sz="4855" dirty="0">
              <a:solidFill>
                <a:srgbClr val="AAFFFF"/>
              </a:solidFill>
              <a:latin typeface="Myriad Pro Light" panose="020B060303040309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14ECDF5-47A5-4BE5-8DB8-8A604DEA169A}"/>
              </a:ext>
            </a:extLst>
          </p:cNvPr>
          <p:cNvSpPr txBox="1"/>
          <p:nvPr/>
        </p:nvSpPr>
        <p:spPr>
          <a:xfrm>
            <a:off x="2195082" y="6048103"/>
            <a:ext cx="62653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  <a:latin typeface="Myriad Pro Light" panose="020B0603030403020204" pitchFamily="34" charset="0"/>
              </a:rPr>
              <a:t>Fridtjof Nansen leser temperatur fra </a:t>
            </a:r>
            <a:r>
              <a:rPr lang="nb-NO" sz="6000" dirty="0" err="1">
                <a:solidFill>
                  <a:schemeClr val="bg1"/>
                </a:solidFill>
                <a:latin typeface="Myriad Pro Light" panose="020B0603030403020204" pitchFamily="34" charset="0"/>
              </a:rPr>
              <a:t>vannhenter</a:t>
            </a:r>
            <a:r>
              <a:rPr lang="nb-NO" sz="6000" dirty="0">
                <a:solidFill>
                  <a:schemeClr val="bg1"/>
                </a:solidFill>
                <a:latin typeface="Myriad Pro Light" panose="020B0603030403020204" pitchFamily="34" charset="0"/>
              </a:rPr>
              <a:t>.</a:t>
            </a:r>
          </a:p>
          <a:p>
            <a:endParaRPr lang="nb-NO" sz="2000" dirty="0">
              <a:solidFill>
                <a:schemeClr val="bg1"/>
              </a:solidFill>
              <a:latin typeface="Myriad Pro Light" panose="020B060303040302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3F82563-FE73-4FF3-9E0F-ABE5C0C0372F}"/>
              </a:ext>
            </a:extLst>
          </p:cNvPr>
          <p:cNvSpPr txBox="1"/>
          <p:nvPr/>
        </p:nvSpPr>
        <p:spPr>
          <a:xfrm>
            <a:off x="2212014" y="9108801"/>
            <a:ext cx="443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solidFill>
                <a:schemeClr val="bg1"/>
              </a:solidFill>
            </a:endParaRPr>
          </a:p>
          <a:p>
            <a:r>
              <a:rPr lang="nb-NO" sz="2000" dirty="0">
                <a:solidFill>
                  <a:schemeClr val="bg1"/>
                </a:solidFill>
                <a:latin typeface="Myriad Pro Light" panose="020B0603030403020204" pitchFamily="34" charset="0"/>
              </a:rPr>
              <a:t>Polhavet 12.juli 1894</a:t>
            </a:r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B575362-595B-4C11-A7E0-FEE3A4D52D1B}"/>
              </a:ext>
            </a:extLst>
          </p:cNvPr>
          <p:cNvSpPr txBox="1"/>
          <p:nvPr/>
        </p:nvSpPr>
        <p:spPr>
          <a:xfrm>
            <a:off x="2285769" y="13797441"/>
            <a:ext cx="571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7"/>
              </a:spcAft>
            </a:pPr>
            <a:endParaRPr lang="nb-NO" dirty="0">
              <a:solidFill>
                <a:srgbClr val="AAFFFF"/>
              </a:solidFill>
              <a:latin typeface="Myriad Pro Light" panose="020B0603030403090204" pitchFamily="34" charset="0"/>
            </a:endParaRPr>
          </a:p>
          <a:p>
            <a:pPr>
              <a:spcAft>
                <a:spcPts val="607"/>
              </a:spcAft>
            </a:pPr>
            <a:r>
              <a:rPr lang="nb-NO" sz="2000" dirty="0">
                <a:solidFill>
                  <a:srgbClr val="AAFFFF"/>
                </a:solidFill>
                <a:latin typeface="Myriad Pro Light" panose="020B0603030403090204" pitchFamily="34" charset="0"/>
              </a:rPr>
              <a:t>Arctic Ocean 12 </a:t>
            </a:r>
            <a:r>
              <a:rPr lang="nb-NO" sz="2000" dirty="0" err="1">
                <a:solidFill>
                  <a:srgbClr val="AAFFFF"/>
                </a:solidFill>
                <a:latin typeface="Myriad Pro Light" panose="020B0603030403090204" pitchFamily="34" charset="0"/>
              </a:rPr>
              <a:t>July</a:t>
            </a:r>
            <a:r>
              <a:rPr lang="nb-NO" sz="2000" dirty="0">
                <a:solidFill>
                  <a:srgbClr val="AAFFFF"/>
                </a:solidFill>
                <a:latin typeface="Myriad Pro Light" panose="020B0603030403090204" pitchFamily="34" charset="0"/>
              </a:rPr>
              <a:t> 1894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606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AD4359-05F7-41CF-B455-3EAD1A7F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4AD01568-B51B-4714-9851-C5A0823D4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9" y="0"/>
            <a:ext cx="32375812" cy="24843819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FF7D58B-E0E9-4C30-8DF9-DAC022B56575}"/>
              </a:ext>
            </a:extLst>
          </p:cNvPr>
          <p:cNvSpPr txBox="1"/>
          <p:nvPr/>
        </p:nvSpPr>
        <p:spPr>
          <a:xfrm>
            <a:off x="15787679" y="5840750"/>
            <a:ext cx="12788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rgbClr val="E6E6E6"/>
                </a:solidFill>
                <a:latin typeface="Myriad Pro Light" panose="020B0603030403020204" pitchFamily="34" charset="0"/>
              </a:rPr>
              <a:t>De endringene som skjer i Arktis påvirker værsystemene rundt om på jorda.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A860591-5578-4E68-B361-716C1F7A2079}"/>
              </a:ext>
            </a:extLst>
          </p:cNvPr>
          <p:cNvSpPr txBox="1"/>
          <p:nvPr/>
        </p:nvSpPr>
        <p:spPr>
          <a:xfrm>
            <a:off x="15787678" y="8075502"/>
            <a:ext cx="10106759" cy="135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The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changes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happening in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the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Arctic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affect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the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weather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systems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around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the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world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56B5B00-3108-4F1A-9BFF-1C35B9F1BB7F}"/>
              </a:ext>
            </a:extLst>
          </p:cNvPr>
          <p:cNvSpPr txBox="1"/>
          <p:nvPr/>
        </p:nvSpPr>
        <p:spPr>
          <a:xfrm>
            <a:off x="2212717" y="15887777"/>
            <a:ext cx="8300158" cy="320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The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greatest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temperature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increase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in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the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world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has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been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</a:t>
            </a:r>
            <a:r>
              <a:rPr lang="nb-NO" sz="4000" dirty="0" err="1">
                <a:solidFill>
                  <a:srgbClr val="AAFFFF"/>
                </a:solidFill>
                <a:latin typeface="Myriad Pro Light" panose="020B0603030403020204" pitchFamily="34" charset="0"/>
              </a:rPr>
              <a:t>registered</a:t>
            </a:r>
            <a:r>
              <a:rPr lang="nb-NO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 in Svalbard, 5.6 </a:t>
            </a:r>
            <a:r>
              <a:rPr lang="en-US" sz="4000" dirty="0">
                <a:solidFill>
                  <a:srgbClr val="AAFFFF"/>
                </a:solidFill>
                <a:latin typeface="Myriad Pro Light" panose="020B0603030403020204" pitchFamily="34" charset="0"/>
              </a:rPr>
              <a:t>°C average over the last 30 years.</a:t>
            </a:r>
            <a:endParaRPr lang="nb-NO" sz="4000" dirty="0">
              <a:solidFill>
                <a:srgbClr val="AAFFFF"/>
              </a:solidFill>
              <a:latin typeface="Myriad Pro Light" panose="020B0603030403020204" pitchFamily="34" charset="0"/>
            </a:endParaRPr>
          </a:p>
          <a:p>
            <a:endParaRPr lang="nb-NO" sz="4046" dirty="0">
              <a:solidFill>
                <a:srgbClr val="AAFFFF"/>
              </a:solidFill>
              <a:latin typeface="Myriad Pro Light" panose="020B0603030403020204" pitchFamily="34" charset="0"/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F23A58ED-4E5D-4BD0-ACC5-EFD509804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AD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0"/>
          <a:stretch/>
        </p:blipFill>
        <p:spPr>
          <a:xfrm>
            <a:off x="1707375" y="5162501"/>
            <a:ext cx="9502626" cy="7298958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8B2C031-F0A4-4D7A-9043-D36023ECB91A}"/>
              </a:ext>
            </a:extLst>
          </p:cNvPr>
          <p:cNvSpPr txBox="1"/>
          <p:nvPr/>
        </p:nvSpPr>
        <p:spPr>
          <a:xfrm>
            <a:off x="2212717" y="12220199"/>
            <a:ext cx="9397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>
                <a:solidFill>
                  <a:srgbClr val="E6E6E6"/>
                </a:solidFill>
                <a:latin typeface="Myriad Pro Light" panose="020B0603030403020204" pitchFamily="34" charset="0"/>
              </a:rPr>
              <a:t>Svalbard er det stedet i verden man har målt den høyeste temperaturstigningen, 5,6 </a:t>
            </a:r>
            <a:r>
              <a:rPr lang="en-US" sz="4800" dirty="0">
                <a:solidFill>
                  <a:schemeClr val="bg1"/>
                </a:solidFill>
                <a:latin typeface="Myriad Pro Light" panose="020B0603030403020204" pitchFamily="34" charset="0"/>
              </a:rPr>
              <a:t>°</a:t>
            </a:r>
            <a:r>
              <a:rPr lang="nb-NO" sz="4800" dirty="0">
                <a:solidFill>
                  <a:srgbClr val="E6E6E6"/>
                </a:solidFill>
                <a:latin typeface="Myriad Pro Light" panose="020B0603030403020204" pitchFamily="34" charset="0"/>
              </a:rPr>
              <a:t>C </a:t>
            </a:r>
          </a:p>
          <a:p>
            <a:r>
              <a:rPr lang="nb-NO" sz="4800" dirty="0">
                <a:solidFill>
                  <a:srgbClr val="E6E6E6"/>
                </a:solidFill>
                <a:latin typeface="Myriad Pro Light" panose="020B0603030403020204" pitchFamily="34" charset="0"/>
              </a:rPr>
              <a:t>i gjennomsnitt de siste 30 år. 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820E843-6724-40A0-B4F3-2EBC65B0D0AE}"/>
              </a:ext>
            </a:extLst>
          </p:cNvPr>
          <p:cNvSpPr/>
          <p:nvPr/>
        </p:nvSpPr>
        <p:spPr>
          <a:xfrm>
            <a:off x="11988794" y="4402666"/>
            <a:ext cx="50806" cy="14981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74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51226</TotalTime>
  <Words>219</Words>
  <Application>Microsoft Office PowerPoint</Application>
  <PresentationFormat>Egendefinert</PresentationFormat>
  <Paragraphs>47</Paragraphs>
  <Slides>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9" baseType="lpstr">
      <vt:lpstr>Arial</vt:lpstr>
      <vt:lpstr>Bradley Hand ITC</vt:lpstr>
      <vt:lpstr>Calibri</vt:lpstr>
      <vt:lpstr>Calibri Light</vt:lpstr>
      <vt:lpstr>Myriad Pro Light</vt:lpstr>
      <vt:lpstr>Office-tema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 Kristin Balto</dc:creator>
  <cp:lastModifiedBy>Ann Kristin Balto</cp:lastModifiedBy>
  <cp:revision>131</cp:revision>
  <cp:lastPrinted>2021-09-09T13:31:38Z</cp:lastPrinted>
  <dcterms:created xsi:type="dcterms:W3CDTF">2021-04-26T12:44:26Z</dcterms:created>
  <dcterms:modified xsi:type="dcterms:W3CDTF">2021-09-14T08:48:46Z</dcterms:modified>
</cp:coreProperties>
</file>